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handoutMasterIdLst>
    <p:handoutMasterId r:id="rId67"/>
  </p:handoutMasterIdLst>
  <p:sldIdLst>
    <p:sldId id="305" r:id="rId2"/>
    <p:sldId id="315" r:id="rId3"/>
    <p:sldId id="340" r:id="rId4"/>
    <p:sldId id="336" r:id="rId5"/>
    <p:sldId id="337" r:id="rId6"/>
    <p:sldId id="338" r:id="rId7"/>
    <p:sldId id="344" r:id="rId8"/>
    <p:sldId id="341" r:id="rId9"/>
    <p:sldId id="342" r:id="rId10"/>
    <p:sldId id="339" r:id="rId11"/>
    <p:sldId id="343" r:id="rId12"/>
    <p:sldId id="369" r:id="rId13"/>
    <p:sldId id="370" r:id="rId14"/>
    <p:sldId id="371" r:id="rId15"/>
    <p:sldId id="345" r:id="rId16"/>
    <p:sldId id="346" r:id="rId17"/>
    <p:sldId id="348" r:id="rId18"/>
    <p:sldId id="347" r:id="rId19"/>
    <p:sldId id="349" r:id="rId20"/>
    <p:sldId id="352" r:id="rId21"/>
    <p:sldId id="356" r:id="rId22"/>
    <p:sldId id="414" r:id="rId23"/>
    <p:sldId id="367" r:id="rId24"/>
    <p:sldId id="353" r:id="rId25"/>
    <p:sldId id="354" r:id="rId26"/>
    <p:sldId id="357" r:id="rId27"/>
    <p:sldId id="358" r:id="rId28"/>
    <p:sldId id="359" r:id="rId29"/>
    <p:sldId id="360" r:id="rId30"/>
    <p:sldId id="355" r:id="rId31"/>
    <p:sldId id="363" r:id="rId32"/>
    <p:sldId id="364" r:id="rId33"/>
    <p:sldId id="365" r:id="rId34"/>
    <p:sldId id="366" r:id="rId35"/>
    <p:sldId id="36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9" r:id="rId51"/>
    <p:sldId id="388" r:id="rId52"/>
    <p:sldId id="413" r:id="rId53"/>
    <p:sldId id="395" r:id="rId54"/>
    <p:sldId id="396" r:id="rId55"/>
    <p:sldId id="398" r:id="rId56"/>
    <p:sldId id="401" r:id="rId57"/>
    <p:sldId id="403" r:id="rId58"/>
    <p:sldId id="405" r:id="rId59"/>
    <p:sldId id="407" r:id="rId60"/>
    <p:sldId id="408" r:id="rId61"/>
    <p:sldId id="409" r:id="rId62"/>
    <p:sldId id="410" r:id="rId63"/>
    <p:sldId id="411" r:id="rId64"/>
    <p:sldId id="41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726" autoAdjust="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650E-7026-4D66-809B-9AD4E40A1C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1A75D3-F6F8-47C7-B08B-77511B98AEFA}">
      <dgm:prSet phldrT="[Text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48B9E8F4-4B0E-408A-8F7B-C7945CAA4614}" type="parTrans" cxnId="{077F1A66-A701-436A-B8D1-41D347F730C4}">
      <dgm:prSet/>
      <dgm:spPr/>
      <dgm:t>
        <a:bodyPr/>
        <a:lstStyle/>
        <a:p>
          <a:endParaRPr lang="fr-FR"/>
        </a:p>
      </dgm:t>
    </dgm:pt>
    <dgm:pt modelId="{7F980664-CD2E-489F-8731-5B87374D05F3}" type="sibTrans" cxnId="{077F1A66-A701-436A-B8D1-41D347F730C4}">
      <dgm:prSet/>
      <dgm:spPr/>
      <dgm:t>
        <a:bodyPr/>
        <a:lstStyle/>
        <a:p>
          <a:endParaRPr lang="fr-FR"/>
        </a:p>
      </dgm:t>
    </dgm:pt>
    <dgm:pt modelId="{B90041DF-0EDC-45C5-8986-C9406612BABC}">
      <dgm:prSet phldrT="[Text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3D0AD64F-6ACD-4296-BEBB-11759AC048FC}" type="parTrans" cxnId="{C04F9945-718D-451B-82C3-B270886442A5}">
      <dgm:prSet/>
      <dgm:spPr/>
      <dgm:t>
        <a:bodyPr/>
        <a:lstStyle/>
        <a:p>
          <a:endParaRPr lang="fr-FR"/>
        </a:p>
      </dgm:t>
    </dgm:pt>
    <dgm:pt modelId="{E00418AB-4EE2-4486-89B1-DCB459B9D40C}" type="sibTrans" cxnId="{C04F9945-718D-451B-82C3-B270886442A5}">
      <dgm:prSet/>
      <dgm:spPr/>
      <dgm:t>
        <a:bodyPr/>
        <a:lstStyle/>
        <a:p>
          <a:endParaRPr lang="fr-FR"/>
        </a:p>
      </dgm:t>
    </dgm:pt>
    <dgm:pt modelId="{9FF56AA0-479C-44EF-B169-B1B1A0825F4F}">
      <dgm:prSet phldrT="[Text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E9F6289C-4843-4FF6-9CBC-C01E8253C8B9}" type="parTrans" cxnId="{A17666E6-2CCA-4CA6-83D9-8B8145820D6A}">
      <dgm:prSet/>
      <dgm:spPr/>
      <dgm:t>
        <a:bodyPr/>
        <a:lstStyle/>
        <a:p>
          <a:endParaRPr lang="fr-FR"/>
        </a:p>
      </dgm:t>
    </dgm:pt>
    <dgm:pt modelId="{A4B463BE-7ED5-42F8-BB6B-14F19F9AE958}" type="sibTrans" cxnId="{A17666E6-2CCA-4CA6-83D9-8B8145820D6A}">
      <dgm:prSet/>
      <dgm:spPr/>
      <dgm:t>
        <a:bodyPr/>
        <a:lstStyle/>
        <a:p>
          <a:endParaRPr lang="fr-FR"/>
        </a:p>
      </dgm:t>
    </dgm:pt>
    <dgm:pt modelId="{D1788420-A380-4838-BFEC-C188B92FD040}">
      <dgm:prSet phldrT="[Text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38229286-4917-4E30-B200-F57E4843C934}" type="parTrans" cxnId="{6D299BDE-54FA-49A3-B73D-E22A4CA03F30}">
      <dgm:prSet/>
      <dgm:spPr/>
      <dgm:t>
        <a:bodyPr/>
        <a:lstStyle/>
        <a:p>
          <a:endParaRPr lang="fr-FR"/>
        </a:p>
      </dgm:t>
    </dgm:pt>
    <dgm:pt modelId="{4391891D-47A4-4961-86B2-47C244901F05}" type="sibTrans" cxnId="{6D299BDE-54FA-49A3-B73D-E22A4CA03F30}">
      <dgm:prSet/>
      <dgm:spPr/>
      <dgm:t>
        <a:bodyPr/>
        <a:lstStyle/>
        <a:p>
          <a:endParaRPr lang="fr-FR"/>
        </a:p>
      </dgm:t>
    </dgm:pt>
    <dgm:pt modelId="{DA8CB95F-0F5B-407C-ABDF-2813AAA30067}">
      <dgm:prSet phldrT="[Text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AFD05C6C-762C-4F37-B2A5-8DEF02F8FD39}" type="parTrans" cxnId="{69DF3FAB-DB4E-4B6A-B064-514EB1F1E5B6}">
      <dgm:prSet/>
      <dgm:spPr/>
      <dgm:t>
        <a:bodyPr/>
        <a:lstStyle/>
        <a:p>
          <a:endParaRPr lang="fr-FR"/>
        </a:p>
      </dgm:t>
    </dgm:pt>
    <dgm:pt modelId="{41E9F716-10C6-4A83-AFDE-EAF2433E7B7B}" type="sibTrans" cxnId="{69DF3FAB-DB4E-4B6A-B064-514EB1F1E5B6}">
      <dgm:prSet/>
      <dgm:spPr/>
      <dgm:t>
        <a:bodyPr/>
        <a:lstStyle/>
        <a:p>
          <a:endParaRPr lang="fr-FR"/>
        </a:p>
      </dgm:t>
    </dgm:pt>
    <dgm:pt modelId="{6B352037-BC75-40D7-90D1-195C53CD1089}">
      <dgm:prSet phldrT="[Text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5F940B49-2B29-456A-BC89-F4A353C4E4C6}" type="parTrans" cxnId="{72706AAC-4C3E-46EE-BFDE-A82E60644E97}">
      <dgm:prSet/>
      <dgm:spPr/>
      <dgm:t>
        <a:bodyPr/>
        <a:lstStyle/>
        <a:p>
          <a:endParaRPr lang="fr-FR"/>
        </a:p>
      </dgm:t>
    </dgm:pt>
    <dgm:pt modelId="{125DF562-12DF-418B-94CB-F20A35982CC0}" type="sibTrans" cxnId="{72706AAC-4C3E-46EE-BFDE-A82E60644E97}">
      <dgm:prSet/>
      <dgm:spPr/>
      <dgm:t>
        <a:bodyPr/>
        <a:lstStyle/>
        <a:p>
          <a:endParaRPr lang="fr-FR"/>
        </a:p>
      </dgm:t>
    </dgm:pt>
    <dgm:pt modelId="{30109649-F9E8-444D-B7AC-EE1D14C1D833}" type="pres">
      <dgm:prSet presAssocID="{8143650E-7026-4D66-809B-9AD4E40A1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DA1292E-B0E5-4ECC-9036-C9363CED2BFA}" type="pres">
      <dgm:prSet presAssocID="{671A75D3-F6F8-47C7-B08B-77511B98AEFA}" presName="hierRoot1" presStyleCnt="0"/>
      <dgm:spPr/>
    </dgm:pt>
    <dgm:pt modelId="{41324123-C674-48AC-A806-79A53E04DF0C}" type="pres">
      <dgm:prSet presAssocID="{671A75D3-F6F8-47C7-B08B-77511B98AEFA}" presName="composite" presStyleCnt="0"/>
      <dgm:spPr/>
    </dgm:pt>
    <dgm:pt modelId="{B9EE6FC8-7E25-42AC-9F4E-B0A61E513E99}" type="pres">
      <dgm:prSet presAssocID="{671A75D3-F6F8-47C7-B08B-77511B98AEFA}" presName="background" presStyleLbl="node0" presStyleIdx="0" presStyleCnt="1"/>
      <dgm:spPr/>
    </dgm:pt>
    <dgm:pt modelId="{D80760FB-93B6-46B2-A081-A6CC54AB9D62}" type="pres">
      <dgm:prSet presAssocID="{671A75D3-F6F8-47C7-B08B-77511B98AEF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5BBE28-15A7-4239-A98F-077E8B70D50C}" type="pres">
      <dgm:prSet presAssocID="{671A75D3-F6F8-47C7-B08B-77511B98AEFA}" presName="hierChild2" presStyleCnt="0"/>
      <dgm:spPr/>
    </dgm:pt>
    <dgm:pt modelId="{73CF614B-23BF-4925-A117-71A481C85015}" type="pres">
      <dgm:prSet presAssocID="{3D0AD64F-6ACD-4296-BEBB-11759AC048FC}" presName="Name10" presStyleLbl="parChTrans1D2" presStyleIdx="0" presStyleCnt="2"/>
      <dgm:spPr/>
      <dgm:t>
        <a:bodyPr/>
        <a:lstStyle/>
        <a:p>
          <a:endParaRPr lang="fr-FR"/>
        </a:p>
      </dgm:t>
    </dgm:pt>
    <dgm:pt modelId="{07A9AD77-37AE-4103-97CA-9FE830C9E1E1}" type="pres">
      <dgm:prSet presAssocID="{B90041DF-0EDC-45C5-8986-C9406612BABC}" presName="hierRoot2" presStyleCnt="0"/>
      <dgm:spPr/>
    </dgm:pt>
    <dgm:pt modelId="{DE977EC8-B555-47C6-8E33-24BF73F04D00}" type="pres">
      <dgm:prSet presAssocID="{B90041DF-0EDC-45C5-8986-C9406612BABC}" presName="composite2" presStyleCnt="0"/>
      <dgm:spPr/>
    </dgm:pt>
    <dgm:pt modelId="{B6A8DD19-64EE-4511-BF29-19D2673643F3}" type="pres">
      <dgm:prSet presAssocID="{B90041DF-0EDC-45C5-8986-C9406612BABC}" presName="background2" presStyleLbl="node2" presStyleIdx="0" presStyleCnt="2"/>
      <dgm:spPr/>
    </dgm:pt>
    <dgm:pt modelId="{774F2829-3F22-4E7A-91CB-F1A9A42E1377}" type="pres">
      <dgm:prSet presAssocID="{B90041DF-0EDC-45C5-8986-C9406612BAB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1E903A-6056-441A-A67A-F72850D0EB93}" type="pres">
      <dgm:prSet presAssocID="{B90041DF-0EDC-45C5-8986-C9406612BABC}" presName="hierChild3" presStyleCnt="0"/>
      <dgm:spPr/>
    </dgm:pt>
    <dgm:pt modelId="{68B6E6C2-0B4A-49E9-BBD4-E073D0F9E73C}" type="pres">
      <dgm:prSet presAssocID="{E9F6289C-4843-4FF6-9CBC-C01E8253C8B9}" presName="Name17" presStyleLbl="parChTrans1D3" presStyleIdx="0" presStyleCnt="3"/>
      <dgm:spPr/>
      <dgm:t>
        <a:bodyPr/>
        <a:lstStyle/>
        <a:p>
          <a:endParaRPr lang="fr-FR"/>
        </a:p>
      </dgm:t>
    </dgm:pt>
    <dgm:pt modelId="{37CAD275-1FD5-447B-A715-57D0CCDAD3FF}" type="pres">
      <dgm:prSet presAssocID="{9FF56AA0-479C-44EF-B169-B1B1A0825F4F}" presName="hierRoot3" presStyleCnt="0"/>
      <dgm:spPr/>
    </dgm:pt>
    <dgm:pt modelId="{30D8DE75-8D2C-4F61-8BBA-FC4CE9EDCF94}" type="pres">
      <dgm:prSet presAssocID="{9FF56AA0-479C-44EF-B169-B1B1A0825F4F}" presName="composite3" presStyleCnt="0"/>
      <dgm:spPr/>
    </dgm:pt>
    <dgm:pt modelId="{D9D8DF5F-CB0F-465C-B4AB-EF819D435E52}" type="pres">
      <dgm:prSet presAssocID="{9FF56AA0-479C-44EF-B169-B1B1A0825F4F}" presName="background3" presStyleLbl="node3" presStyleIdx="0" presStyleCnt="3"/>
      <dgm:spPr/>
    </dgm:pt>
    <dgm:pt modelId="{2CE0C822-4221-409C-BFFD-038A6659A68A}" type="pres">
      <dgm:prSet presAssocID="{9FF56AA0-479C-44EF-B169-B1B1A0825F4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534E1D-C057-481B-AA21-C3D3E9F34C42}" type="pres">
      <dgm:prSet presAssocID="{9FF56AA0-479C-44EF-B169-B1B1A0825F4F}" presName="hierChild4" presStyleCnt="0"/>
      <dgm:spPr/>
    </dgm:pt>
    <dgm:pt modelId="{44AF8279-6B67-45EA-A21B-F7253D080355}" type="pres">
      <dgm:prSet presAssocID="{38229286-4917-4E30-B200-F57E4843C934}" presName="Name17" presStyleLbl="parChTrans1D3" presStyleIdx="1" presStyleCnt="3"/>
      <dgm:spPr/>
      <dgm:t>
        <a:bodyPr/>
        <a:lstStyle/>
        <a:p>
          <a:endParaRPr lang="fr-FR"/>
        </a:p>
      </dgm:t>
    </dgm:pt>
    <dgm:pt modelId="{BA2A355B-29EA-48CD-95D9-9D1872C811AA}" type="pres">
      <dgm:prSet presAssocID="{D1788420-A380-4838-BFEC-C188B92FD040}" presName="hierRoot3" presStyleCnt="0"/>
      <dgm:spPr/>
    </dgm:pt>
    <dgm:pt modelId="{2CB18CDA-BC83-4FEC-BDD2-99D1C9F7EE20}" type="pres">
      <dgm:prSet presAssocID="{D1788420-A380-4838-BFEC-C188B92FD040}" presName="composite3" presStyleCnt="0"/>
      <dgm:spPr/>
    </dgm:pt>
    <dgm:pt modelId="{DC5DEC09-D3EC-4ADB-BB4A-8DB7BF4CF7FD}" type="pres">
      <dgm:prSet presAssocID="{D1788420-A380-4838-BFEC-C188B92FD040}" presName="background3" presStyleLbl="node3" presStyleIdx="1" presStyleCnt="3"/>
      <dgm:spPr/>
    </dgm:pt>
    <dgm:pt modelId="{F94B6EA1-354B-496F-96EE-1346A28831FC}" type="pres">
      <dgm:prSet presAssocID="{D1788420-A380-4838-BFEC-C188B92FD04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2210B6-36C8-4D9A-8B0E-4318763095F6}" type="pres">
      <dgm:prSet presAssocID="{D1788420-A380-4838-BFEC-C188B92FD040}" presName="hierChild4" presStyleCnt="0"/>
      <dgm:spPr/>
    </dgm:pt>
    <dgm:pt modelId="{73320F4F-0C43-4455-A4F7-57C22F1FF6BA}" type="pres">
      <dgm:prSet presAssocID="{AFD05C6C-762C-4F37-B2A5-8DEF02F8FD39}" presName="Name10" presStyleLbl="parChTrans1D2" presStyleIdx="1" presStyleCnt="2"/>
      <dgm:spPr/>
      <dgm:t>
        <a:bodyPr/>
        <a:lstStyle/>
        <a:p>
          <a:endParaRPr lang="fr-FR"/>
        </a:p>
      </dgm:t>
    </dgm:pt>
    <dgm:pt modelId="{002A8464-26EA-4E1F-B841-F1C7C4464D66}" type="pres">
      <dgm:prSet presAssocID="{DA8CB95F-0F5B-407C-ABDF-2813AAA30067}" presName="hierRoot2" presStyleCnt="0"/>
      <dgm:spPr/>
    </dgm:pt>
    <dgm:pt modelId="{16CA7DFE-9E0A-4612-8711-5FD34820EBDF}" type="pres">
      <dgm:prSet presAssocID="{DA8CB95F-0F5B-407C-ABDF-2813AAA30067}" presName="composite2" presStyleCnt="0"/>
      <dgm:spPr/>
    </dgm:pt>
    <dgm:pt modelId="{A11C0179-8611-4E2A-B046-E9CA15BBA503}" type="pres">
      <dgm:prSet presAssocID="{DA8CB95F-0F5B-407C-ABDF-2813AAA30067}" presName="background2" presStyleLbl="node2" presStyleIdx="1" presStyleCnt="2"/>
      <dgm:spPr/>
    </dgm:pt>
    <dgm:pt modelId="{717ADBEB-2661-46FF-AC93-785C9DA1F508}" type="pres">
      <dgm:prSet presAssocID="{DA8CB95F-0F5B-407C-ABDF-2813AAA300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A8DE43-DFFA-430B-B703-B405B7EA9AFB}" type="pres">
      <dgm:prSet presAssocID="{DA8CB95F-0F5B-407C-ABDF-2813AAA30067}" presName="hierChild3" presStyleCnt="0"/>
      <dgm:spPr/>
    </dgm:pt>
    <dgm:pt modelId="{DCA36931-4685-4103-8D48-ADE629AA3051}" type="pres">
      <dgm:prSet presAssocID="{5F940B49-2B29-456A-BC89-F4A353C4E4C6}" presName="Name17" presStyleLbl="parChTrans1D3" presStyleIdx="2" presStyleCnt="3"/>
      <dgm:spPr/>
      <dgm:t>
        <a:bodyPr/>
        <a:lstStyle/>
        <a:p>
          <a:endParaRPr lang="fr-FR"/>
        </a:p>
      </dgm:t>
    </dgm:pt>
    <dgm:pt modelId="{32AF7A1C-DDFA-41CA-8035-CE7561F38286}" type="pres">
      <dgm:prSet presAssocID="{6B352037-BC75-40D7-90D1-195C53CD1089}" presName="hierRoot3" presStyleCnt="0"/>
      <dgm:spPr/>
    </dgm:pt>
    <dgm:pt modelId="{4ECE3D4A-2D41-4195-8A78-03531E490E63}" type="pres">
      <dgm:prSet presAssocID="{6B352037-BC75-40D7-90D1-195C53CD1089}" presName="composite3" presStyleCnt="0"/>
      <dgm:spPr/>
    </dgm:pt>
    <dgm:pt modelId="{A50C903A-BF18-4A11-B340-48E26ED59265}" type="pres">
      <dgm:prSet presAssocID="{6B352037-BC75-40D7-90D1-195C53CD1089}" presName="background3" presStyleLbl="node3" presStyleIdx="2" presStyleCnt="3"/>
      <dgm:spPr/>
    </dgm:pt>
    <dgm:pt modelId="{54ABB78F-56A2-4553-9B42-5E30829D7F5A}" type="pres">
      <dgm:prSet presAssocID="{6B352037-BC75-40D7-90D1-195C53CD108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203604-442F-49E2-897D-A6C662CB22D6}" type="pres">
      <dgm:prSet presAssocID="{6B352037-BC75-40D7-90D1-195C53CD1089}" presName="hierChild4" presStyleCnt="0"/>
      <dgm:spPr/>
    </dgm:pt>
  </dgm:ptLst>
  <dgm:cxnLst>
    <dgm:cxn modelId="{077F1A66-A701-436A-B8D1-41D347F730C4}" srcId="{8143650E-7026-4D66-809B-9AD4E40A1CC1}" destId="{671A75D3-F6F8-47C7-B08B-77511B98AEFA}" srcOrd="0" destOrd="0" parTransId="{48B9E8F4-4B0E-408A-8F7B-C7945CAA4614}" sibTransId="{7F980664-CD2E-489F-8731-5B87374D05F3}"/>
    <dgm:cxn modelId="{BE547C1F-C439-40DA-B004-08BC6E4BBC18}" type="presOf" srcId="{6B352037-BC75-40D7-90D1-195C53CD1089}" destId="{54ABB78F-56A2-4553-9B42-5E30829D7F5A}" srcOrd="0" destOrd="0" presId="urn:microsoft.com/office/officeart/2005/8/layout/hierarchy1"/>
    <dgm:cxn modelId="{5377E770-4D24-4C67-967A-27933E8C9284}" type="presOf" srcId="{8143650E-7026-4D66-809B-9AD4E40A1CC1}" destId="{30109649-F9E8-444D-B7AC-EE1D14C1D833}" srcOrd="0" destOrd="0" presId="urn:microsoft.com/office/officeart/2005/8/layout/hierarchy1"/>
    <dgm:cxn modelId="{9EE274F5-48DE-4529-9569-B9E69F0D5BDC}" type="presOf" srcId="{E9F6289C-4843-4FF6-9CBC-C01E8253C8B9}" destId="{68B6E6C2-0B4A-49E9-BBD4-E073D0F9E73C}" srcOrd="0" destOrd="0" presId="urn:microsoft.com/office/officeart/2005/8/layout/hierarchy1"/>
    <dgm:cxn modelId="{D5CCDE14-B2A1-4E55-9F42-1388A6DB94BA}" type="presOf" srcId="{3D0AD64F-6ACD-4296-BEBB-11759AC048FC}" destId="{73CF614B-23BF-4925-A117-71A481C85015}" srcOrd="0" destOrd="0" presId="urn:microsoft.com/office/officeart/2005/8/layout/hierarchy1"/>
    <dgm:cxn modelId="{72706AAC-4C3E-46EE-BFDE-A82E60644E97}" srcId="{DA8CB95F-0F5B-407C-ABDF-2813AAA30067}" destId="{6B352037-BC75-40D7-90D1-195C53CD1089}" srcOrd="0" destOrd="0" parTransId="{5F940B49-2B29-456A-BC89-F4A353C4E4C6}" sibTransId="{125DF562-12DF-418B-94CB-F20A35982CC0}"/>
    <dgm:cxn modelId="{0353C249-0DE1-4904-ACDB-907BCA29BCAD}" type="presOf" srcId="{38229286-4917-4E30-B200-F57E4843C934}" destId="{44AF8279-6B67-45EA-A21B-F7253D080355}" srcOrd="0" destOrd="0" presId="urn:microsoft.com/office/officeart/2005/8/layout/hierarchy1"/>
    <dgm:cxn modelId="{AFDD2F7B-5404-4C7A-91C2-F19ADB44CB85}" type="presOf" srcId="{5F940B49-2B29-456A-BC89-F4A353C4E4C6}" destId="{DCA36931-4685-4103-8D48-ADE629AA3051}" srcOrd="0" destOrd="0" presId="urn:microsoft.com/office/officeart/2005/8/layout/hierarchy1"/>
    <dgm:cxn modelId="{A17666E6-2CCA-4CA6-83D9-8B8145820D6A}" srcId="{B90041DF-0EDC-45C5-8986-C9406612BABC}" destId="{9FF56AA0-479C-44EF-B169-B1B1A0825F4F}" srcOrd="0" destOrd="0" parTransId="{E9F6289C-4843-4FF6-9CBC-C01E8253C8B9}" sibTransId="{A4B463BE-7ED5-42F8-BB6B-14F19F9AE958}"/>
    <dgm:cxn modelId="{7F3608BE-DCE8-4493-BF49-3FAF3F86CF30}" type="presOf" srcId="{D1788420-A380-4838-BFEC-C188B92FD040}" destId="{F94B6EA1-354B-496F-96EE-1346A28831FC}" srcOrd="0" destOrd="0" presId="urn:microsoft.com/office/officeart/2005/8/layout/hierarchy1"/>
    <dgm:cxn modelId="{30903599-C471-4DA7-B175-735F650AB4BA}" type="presOf" srcId="{B90041DF-0EDC-45C5-8986-C9406612BABC}" destId="{774F2829-3F22-4E7A-91CB-F1A9A42E1377}" srcOrd="0" destOrd="0" presId="urn:microsoft.com/office/officeart/2005/8/layout/hierarchy1"/>
    <dgm:cxn modelId="{EB4C6132-063C-4CAD-BA3C-72F79D43C9C3}" type="presOf" srcId="{DA8CB95F-0F5B-407C-ABDF-2813AAA30067}" destId="{717ADBEB-2661-46FF-AC93-785C9DA1F508}" srcOrd="0" destOrd="0" presId="urn:microsoft.com/office/officeart/2005/8/layout/hierarchy1"/>
    <dgm:cxn modelId="{04A3F31E-F6A7-459F-8D66-5C0AA1BB3C9A}" type="presOf" srcId="{671A75D3-F6F8-47C7-B08B-77511B98AEFA}" destId="{D80760FB-93B6-46B2-A081-A6CC54AB9D62}" srcOrd="0" destOrd="0" presId="urn:microsoft.com/office/officeart/2005/8/layout/hierarchy1"/>
    <dgm:cxn modelId="{69DF3FAB-DB4E-4B6A-B064-514EB1F1E5B6}" srcId="{671A75D3-F6F8-47C7-B08B-77511B98AEFA}" destId="{DA8CB95F-0F5B-407C-ABDF-2813AAA30067}" srcOrd="1" destOrd="0" parTransId="{AFD05C6C-762C-4F37-B2A5-8DEF02F8FD39}" sibTransId="{41E9F716-10C6-4A83-AFDE-EAF2433E7B7B}"/>
    <dgm:cxn modelId="{6D299BDE-54FA-49A3-B73D-E22A4CA03F30}" srcId="{B90041DF-0EDC-45C5-8986-C9406612BABC}" destId="{D1788420-A380-4838-BFEC-C188B92FD040}" srcOrd="1" destOrd="0" parTransId="{38229286-4917-4E30-B200-F57E4843C934}" sibTransId="{4391891D-47A4-4961-86B2-47C244901F05}"/>
    <dgm:cxn modelId="{0AEE7416-2985-4992-83B4-35794135C591}" type="presOf" srcId="{9FF56AA0-479C-44EF-B169-B1B1A0825F4F}" destId="{2CE0C822-4221-409C-BFFD-038A6659A68A}" srcOrd="0" destOrd="0" presId="urn:microsoft.com/office/officeart/2005/8/layout/hierarchy1"/>
    <dgm:cxn modelId="{0431CDEA-F340-428D-AEDD-F233673F6469}" type="presOf" srcId="{AFD05C6C-762C-4F37-B2A5-8DEF02F8FD39}" destId="{73320F4F-0C43-4455-A4F7-57C22F1FF6BA}" srcOrd="0" destOrd="0" presId="urn:microsoft.com/office/officeart/2005/8/layout/hierarchy1"/>
    <dgm:cxn modelId="{C04F9945-718D-451B-82C3-B270886442A5}" srcId="{671A75D3-F6F8-47C7-B08B-77511B98AEFA}" destId="{B90041DF-0EDC-45C5-8986-C9406612BABC}" srcOrd="0" destOrd="0" parTransId="{3D0AD64F-6ACD-4296-BEBB-11759AC048FC}" sibTransId="{E00418AB-4EE2-4486-89B1-DCB459B9D40C}"/>
    <dgm:cxn modelId="{C48D0D2F-9860-4B22-A4EC-A90633192A05}" type="presParOf" srcId="{30109649-F9E8-444D-B7AC-EE1D14C1D833}" destId="{DDA1292E-B0E5-4ECC-9036-C9363CED2BFA}" srcOrd="0" destOrd="0" presId="urn:microsoft.com/office/officeart/2005/8/layout/hierarchy1"/>
    <dgm:cxn modelId="{5BE01DC2-FB55-4D10-B3BB-E547D58F55C7}" type="presParOf" srcId="{DDA1292E-B0E5-4ECC-9036-C9363CED2BFA}" destId="{41324123-C674-48AC-A806-79A53E04DF0C}" srcOrd="0" destOrd="0" presId="urn:microsoft.com/office/officeart/2005/8/layout/hierarchy1"/>
    <dgm:cxn modelId="{10598C38-219F-4C39-BBD3-9DA9879E927C}" type="presParOf" srcId="{41324123-C674-48AC-A806-79A53E04DF0C}" destId="{B9EE6FC8-7E25-42AC-9F4E-B0A61E513E99}" srcOrd="0" destOrd="0" presId="urn:microsoft.com/office/officeart/2005/8/layout/hierarchy1"/>
    <dgm:cxn modelId="{786B3B72-572F-4613-BEA9-A1BE059187C1}" type="presParOf" srcId="{41324123-C674-48AC-A806-79A53E04DF0C}" destId="{D80760FB-93B6-46B2-A081-A6CC54AB9D62}" srcOrd="1" destOrd="0" presId="urn:microsoft.com/office/officeart/2005/8/layout/hierarchy1"/>
    <dgm:cxn modelId="{F4C6C9AE-91C8-48C0-B3AB-89DBDC16A560}" type="presParOf" srcId="{DDA1292E-B0E5-4ECC-9036-C9363CED2BFA}" destId="{F75BBE28-15A7-4239-A98F-077E8B70D50C}" srcOrd="1" destOrd="0" presId="urn:microsoft.com/office/officeart/2005/8/layout/hierarchy1"/>
    <dgm:cxn modelId="{8ABCE2A3-5A31-4A65-80EE-CFA2C6A4EA46}" type="presParOf" srcId="{F75BBE28-15A7-4239-A98F-077E8B70D50C}" destId="{73CF614B-23BF-4925-A117-71A481C85015}" srcOrd="0" destOrd="0" presId="urn:microsoft.com/office/officeart/2005/8/layout/hierarchy1"/>
    <dgm:cxn modelId="{C2237B67-B459-46FA-A26D-24B7C6E9A394}" type="presParOf" srcId="{F75BBE28-15A7-4239-A98F-077E8B70D50C}" destId="{07A9AD77-37AE-4103-97CA-9FE830C9E1E1}" srcOrd="1" destOrd="0" presId="urn:microsoft.com/office/officeart/2005/8/layout/hierarchy1"/>
    <dgm:cxn modelId="{8052C5DF-C260-4EF2-BC3E-C3B47C1B1652}" type="presParOf" srcId="{07A9AD77-37AE-4103-97CA-9FE830C9E1E1}" destId="{DE977EC8-B555-47C6-8E33-24BF73F04D00}" srcOrd="0" destOrd="0" presId="urn:microsoft.com/office/officeart/2005/8/layout/hierarchy1"/>
    <dgm:cxn modelId="{F2062EFD-3A23-4A1A-AA31-9F2B866FCCCD}" type="presParOf" srcId="{DE977EC8-B555-47C6-8E33-24BF73F04D00}" destId="{B6A8DD19-64EE-4511-BF29-19D2673643F3}" srcOrd="0" destOrd="0" presId="urn:microsoft.com/office/officeart/2005/8/layout/hierarchy1"/>
    <dgm:cxn modelId="{BFB3F28E-B1DF-439A-8908-B23A60BF8C8F}" type="presParOf" srcId="{DE977EC8-B555-47C6-8E33-24BF73F04D00}" destId="{774F2829-3F22-4E7A-91CB-F1A9A42E1377}" srcOrd="1" destOrd="0" presId="urn:microsoft.com/office/officeart/2005/8/layout/hierarchy1"/>
    <dgm:cxn modelId="{9192AA1A-B152-4225-8535-836FBCA4247F}" type="presParOf" srcId="{07A9AD77-37AE-4103-97CA-9FE830C9E1E1}" destId="{881E903A-6056-441A-A67A-F72850D0EB93}" srcOrd="1" destOrd="0" presId="urn:microsoft.com/office/officeart/2005/8/layout/hierarchy1"/>
    <dgm:cxn modelId="{F984EF3B-6F84-406E-8062-5F9056BC3835}" type="presParOf" srcId="{881E903A-6056-441A-A67A-F72850D0EB93}" destId="{68B6E6C2-0B4A-49E9-BBD4-E073D0F9E73C}" srcOrd="0" destOrd="0" presId="urn:microsoft.com/office/officeart/2005/8/layout/hierarchy1"/>
    <dgm:cxn modelId="{2E6F4771-ACF1-45B5-A519-C9EF4A6EF46E}" type="presParOf" srcId="{881E903A-6056-441A-A67A-F72850D0EB93}" destId="{37CAD275-1FD5-447B-A715-57D0CCDAD3FF}" srcOrd="1" destOrd="0" presId="urn:microsoft.com/office/officeart/2005/8/layout/hierarchy1"/>
    <dgm:cxn modelId="{9B0866D3-E297-4FCC-AB95-604B5AFDA58C}" type="presParOf" srcId="{37CAD275-1FD5-447B-A715-57D0CCDAD3FF}" destId="{30D8DE75-8D2C-4F61-8BBA-FC4CE9EDCF94}" srcOrd="0" destOrd="0" presId="urn:microsoft.com/office/officeart/2005/8/layout/hierarchy1"/>
    <dgm:cxn modelId="{1951057F-8F24-4EFC-811A-41616ADE1341}" type="presParOf" srcId="{30D8DE75-8D2C-4F61-8BBA-FC4CE9EDCF94}" destId="{D9D8DF5F-CB0F-465C-B4AB-EF819D435E52}" srcOrd="0" destOrd="0" presId="urn:microsoft.com/office/officeart/2005/8/layout/hierarchy1"/>
    <dgm:cxn modelId="{36660BEC-740B-4DDC-A2AB-C2D060051699}" type="presParOf" srcId="{30D8DE75-8D2C-4F61-8BBA-FC4CE9EDCF94}" destId="{2CE0C822-4221-409C-BFFD-038A6659A68A}" srcOrd="1" destOrd="0" presId="urn:microsoft.com/office/officeart/2005/8/layout/hierarchy1"/>
    <dgm:cxn modelId="{B5579CF5-D44F-4DCA-A613-47E7AF07D3B7}" type="presParOf" srcId="{37CAD275-1FD5-447B-A715-57D0CCDAD3FF}" destId="{C4534E1D-C057-481B-AA21-C3D3E9F34C42}" srcOrd="1" destOrd="0" presId="urn:microsoft.com/office/officeart/2005/8/layout/hierarchy1"/>
    <dgm:cxn modelId="{2C466D8F-D561-4DCE-BC02-DADBB0467FCB}" type="presParOf" srcId="{881E903A-6056-441A-A67A-F72850D0EB93}" destId="{44AF8279-6B67-45EA-A21B-F7253D080355}" srcOrd="2" destOrd="0" presId="urn:microsoft.com/office/officeart/2005/8/layout/hierarchy1"/>
    <dgm:cxn modelId="{CA3ABC08-D2CA-4129-BDBA-842DB47E5A67}" type="presParOf" srcId="{881E903A-6056-441A-A67A-F72850D0EB93}" destId="{BA2A355B-29EA-48CD-95D9-9D1872C811AA}" srcOrd="3" destOrd="0" presId="urn:microsoft.com/office/officeart/2005/8/layout/hierarchy1"/>
    <dgm:cxn modelId="{16677085-9FD5-4664-BE31-9497185702D8}" type="presParOf" srcId="{BA2A355B-29EA-48CD-95D9-9D1872C811AA}" destId="{2CB18CDA-BC83-4FEC-BDD2-99D1C9F7EE20}" srcOrd="0" destOrd="0" presId="urn:microsoft.com/office/officeart/2005/8/layout/hierarchy1"/>
    <dgm:cxn modelId="{138692A5-5BDD-44FE-8751-A5284FF0F32B}" type="presParOf" srcId="{2CB18CDA-BC83-4FEC-BDD2-99D1C9F7EE20}" destId="{DC5DEC09-D3EC-4ADB-BB4A-8DB7BF4CF7FD}" srcOrd="0" destOrd="0" presId="urn:microsoft.com/office/officeart/2005/8/layout/hierarchy1"/>
    <dgm:cxn modelId="{C120A097-E9CC-4F02-9CD6-C082614535A3}" type="presParOf" srcId="{2CB18CDA-BC83-4FEC-BDD2-99D1C9F7EE20}" destId="{F94B6EA1-354B-496F-96EE-1346A28831FC}" srcOrd="1" destOrd="0" presId="urn:microsoft.com/office/officeart/2005/8/layout/hierarchy1"/>
    <dgm:cxn modelId="{049EFDF5-EE8E-4CA7-A587-5EF985797F99}" type="presParOf" srcId="{BA2A355B-29EA-48CD-95D9-9D1872C811AA}" destId="{212210B6-36C8-4D9A-8B0E-4318763095F6}" srcOrd="1" destOrd="0" presId="urn:microsoft.com/office/officeart/2005/8/layout/hierarchy1"/>
    <dgm:cxn modelId="{098EAB13-BC73-43EB-98D8-9D1A1B7255A1}" type="presParOf" srcId="{F75BBE28-15A7-4239-A98F-077E8B70D50C}" destId="{73320F4F-0C43-4455-A4F7-57C22F1FF6BA}" srcOrd="2" destOrd="0" presId="urn:microsoft.com/office/officeart/2005/8/layout/hierarchy1"/>
    <dgm:cxn modelId="{2CAC7A38-0F27-4EF9-8ECE-4AED3C922D19}" type="presParOf" srcId="{F75BBE28-15A7-4239-A98F-077E8B70D50C}" destId="{002A8464-26EA-4E1F-B841-F1C7C4464D66}" srcOrd="3" destOrd="0" presId="urn:microsoft.com/office/officeart/2005/8/layout/hierarchy1"/>
    <dgm:cxn modelId="{072E0CC5-8295-4FEB-8E12-BBA3CDA59C77}" type="presParOf" srcId="{002A8464-26EA-4E1F-B841-F1C7C4464D66}" destId="{16CA7DFE-9E0A-4612-8711-5FD34820EBDF}" srcOrd="0" destOrd="0" presId="urn:microsoft.com/office/officeart/2005/8/layout/hierarchy1"/>
    <dgm:cxn modelId="{31E07DDA-2A60-472D-AF38-4F18DCCDD852}" type="presParOf" srcId="{16CA7DFE-9E0A-4612-8711-5FD34820EBDF}" destId="{A11C0179-8611-4E2A-B046-E9CA15BBA503}" srcOrd="0" destOrd="0" presId="urn:microsoft.com/office/officeart/2005/8/layout/hierarchy1"/>
    <dgm:cxn modelId="{9D747C20-862D-445D-9CDE-BCA458C5EEFE}" type="presParOf" srcId="{16CA7DFE-9E0A-4612-8711-5FD34820EBDF}" destId="{717ADBEB-2661-46FF-AC93-785C9DA1F508}" srcOrd="1" destOrd="0" presId="urn:microsoft.com/office/officeart/2005/8/layout/hierarchy1"/>
    <dgm:cxn modelId="{96592997-70D6-4132-AA14-B77E0B63032F}" type="presParOf" srcId="{002A8464-26EA-4E1F-B841-F1C7C4464D66}" destId="{A6A8DE43-DFFA-430B-B703-B405B7EA9AFB}" srcOrd="1" destOrd="0" presId="urn:microsoft.com/office/officeart/2005/8/layout/hierarchy1"/>
    <dgm:cxn modelId="{E268E8AD-D9EE-44FE-A4C4-56B5CA9C0542}" type="presParOf" srcId="{A6A8DE43-DFFA-430B-B703-B405B7EA9AFB}" destId="{DCA36931-4685-4103-8D48-ADE629AA3051}" srcOrd="0" destOrd="0" presId="urn:microsoft.com/office/officeart/2005/8/layout/hierarchy1"/>
    <dgm:cxn modelId="{2C3D0A79-E810-4155-9872-F7F40A668FB9}" type="presParOf" srcId="{A6A8DE43-DFFA-430B-B703-B405B7EA9AFB}" destId="{32AF7A1C-DDFA-41CA-8035-CE7561F38286}" srcOrd="1" destOrd="0" presId="urn:microsoft.com/office/officeart/2005/8/layout/hierarchy1"/>
    <dgm:cxn modelId="{CBE4ED80-A5C8-44BE-84EB-90F792BE6244}" type="presParOf" srcId="{32AF7A1C-DDFA-41CA-8035-CE7561F38286}" destId="{4ECE3D4A-2D41-4195-8A78-03531E490E63}" srcOrd="0" destOrd="0" presId="urn:microsoft.com/office/officeart/2005/8/layout/hierarchy1"/>
    <dgm:cxn modelId="{209D38B4-0278-4238-B92B-2F56740504F5}" type="presParOf" srcId="{4ECE3D4A-2D41-4195-8A78-03531E490E63}" destId="{A50C903A-BF18-4A11-B340-48E26ED59265}" srcOrd="0" destOrd="0" presId="urn:microsoft.com/office/officeart/2005/8/layout/hierarchy1"/>
    <dgm:cxn modelId="{D5E43179-BF51-490A-A3E2-E321B6931961}" type="presParOf" srcId="{4ECE3D4A-2D41-4195-8A78-03531E490E63}" destId="{54ABB78F-56A2-4553-9B42-5E30829D7F5A}" srcOrd="1" destOrd="0" presId="urn:microsoft.com/office/officeart/2005/8/layout/hierarchy1"/>
    <dgm:cxn modelId="{B6E59B03-AA9C-462C-9DB0-4133D908F613}" type="presParOf" srcId="{32AF7A1C-DDFA-41CA-8035-CE7561F38286}" destId="{C6203604-442F-49E2-897D-A6C662CB22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36931-4685-4103-8D48-ADE629AA3051}">
      <dsp:nvSpPr>
        <dsp:cNvPr id="0" name=""/>
        <dsp:cNvSpPr/>
      </dsp:nvSpPr>
      <dsp:spPr>
        <a:xfrm>
          <a:off x="3591473" y="1758447"/>
          <a:ext cx="91440" cy="327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33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20F4F-0C43-4455-A4F7-57C22F1FF6BA}">
      <dsp:nvSpPr>
        <dsp:cNvPr id="0" name=""/>
        <dsp:cNvSpPr/>
      </dsp:nvSpPr>
      <dsp:spPr>
        <a:xfrm>
          <a:off x="2605477" y="716413"/>
          <a:ext cx="1031716" cy="327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69"/>
              </a:lnTo>
              <a:lnTo>
                <a:pt x="1031716" y="223069"/>
              </a:lnTo>
              <a:lnTo>
                <a:pt x="1031716" y="3273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F8279-6B67-45EA-A21B-F7253D080355}">
      <dsp:nvSpPr>
        <dsp:cNvPr id="0" name=""/>
        <dsp:cNvSpPr/>
      </dsp:nvSpPr>
      <dsp:spPr>
        <a:xfrm>
          <a:off x="1573760" y="1758447"/>
          <a:ext cx="687811" cy="327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069"/>
              </a:lnTo>
              <a:lnTo>
                <a:pt x="687811" y="223069"/>
              </a:lnTo>
              <a:lnTo>
                <a:pt x="687811" y="32733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6E6C2-0B4A-49E9-BBD4-E073D0F9E73C}">
      <dsp:nvSpPr>
        <dsp:cNvPr id="0" name=""/>
        <dsp:cNvSpPr/>
      </dsp:nvSpPr>
      <dsp:spPr>
        <a:xfrm>
          <a:off x="885949" y="1758447"/>
          <a:ext cx="687811" cy="327335"/>
        </a:xfrm>
        <a:custGeom>
          <a:avLst/>
          <a:gdLst/>
          <a:ahLst/>
          <a:cxnLst/>
          <a:rect l="0" t="0" r="0" b="0"/>
          <a:pathLst>
            <a:path>
              <a:moveTo>
                <a:pt x="687811" y="0"/>
              </a:moveTo>
              <a:lnTo>
                <a:pt x="687811" y="223069"/>
              </a:lnTo>
              <a:lnTo>
                <a:pt x="0" y="223069"/>
              </a:lnTo>
              <a:lnTo>
                <a:pt x="0" y="32733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F614B-23BF-4925-A117-71A481C85015}">
      <dsp:nvSpPr>
        <dsp:cNvPr id="0" name=""/>
        <dsp:cNvSpPr/>
      </dsp:nvSpPr>
      <dsp:spPr>
        <a:xfrm>
          <a:off x="1573760" y="716413"/>
          <a:ext cx="1031716" cy="327335"/>
        </a:xfrm>
        <a:custGeom>
          <a:avLst/>
          <a:gdLst/>
          <a:ahLst/>
          <a:cxnLst/>
          <a:rect l="0" t="0" r="0" b="0"/>
          <a:pathLst>
            <a:path>
              <a:moveTo>
                <a:pt x="1031716" y="0"/>
              </a:moveTo>
              <a:lnTo>
                <a:pt x="1031716" y="223069"/>
              </a:lnTo>
              <a:lnTo>
                <a:pt x="0" y="223069"/>
              </a:lnTo>
              <a:lnTo>
                <a:pt x="0" y="3273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E6FC8-7E25-42AC-9F4E-B0A61E513E99}">
      <dsp:nvSpPr>
        <dsp:cNvPr id="0" name=""/>
        <dsp:cNvSpPr/>
      </dsp:nvSpPr>
      <dsp:spPr>
        <a:xfrm>
          <a:off x="2042722" y="1715"/>
          <a:ext cx="1125508" cy="7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760FB-93B6-46B2-A081-A6CC54AB9D62}">
      <dsp:nvSpPr>
        <dsp:cNvPr id="0" name=""/>
        <dsp:cNvSpPr/>
      </dsp:nvSpPr>
      <dsp:spPr>
        <a:xfrm>
          <a:off x="2167779" y="120519"/>
          <a:ext cx="1125508" cy="71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3</a:t>
          </a:r>
          <a:endParaRPr lang="fr-FR" sz="3300" kern="1200" dirty="0"/>
        </a:p>
      </dsp:txBody>
      <dsp:txXfrm>
        <a:off x="2188712" y="141452"/>
        <a:ext cx="1083642" cy="672832"/>
      </dsp:txXfrm>
    </dsp:sp>
    <dsp:sp modelId="{B6A8DD19-64EE-4511-BF29-19D2673643F3}">
      <dsp:nvSpPr>
        <dsp:cNvPr id="0" name=""/>
        <dsp:cNvSpPr/>
      </dsp:nvSpPr>
      <dsp:spPr>
        <a:xfrm>
          <a:off x="1011006" y="1043749"/>
          <a:ext cx="1125508" cy="7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F2829-3F22-4E7A-91CB-F1A9A42E1377}">
      <dsp:nvSpPr>
        <dsp:cNvPr id="0" name=""/>
        <dsp:cNvSpPr/>
      </dsp:nvSpPr>
      <dsp:spPr>
        <a:xfrm>
          <a:off x="1136062" y="1162552"/>
          <a:ext cx="1125508" cy="71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2</a:t>
          </a:r>
          <a:endParaRPr lang="fr-FR" sz="3300" kern="1200" dirty="0"/>
        </a:p>
      </dsp:txBody>
      <dsp:txXfrm>
        <a:off x="1156995" y="1183485"/>
        <a:ext cx="1083642" cy="672832"/>
      </dsp:txXfrm>
    </dsp:sp>
    <dsp:sp modelId="{D9D8DF5F-CB0F-465C-B4AB-EF819D435E52}">
      <dsp:nvSpPr>
        <dsp:cNvPr id="0" name=""/>
        <dsp:cNvSpPr/>
      </dsp:nvSpPr>
      <dsp:spPr>
        <a:xfrm>
          <a:off x="323195" y="2085782"/>
          <a:ext cx="1125508" cy="7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0C822-4221-409C-BFFD-038A6659A68A}">
      <dsp:nvSpPr>
        <dsp:cNvPr id="0" name=""/>
        <dsp:cNvSpPr/>
      </dsp:nvSpPr>
      <dsp:spPr>
        <a:xfrm>
          <a:off x="448251" y="2204586"/>
          <a:ext cx="1125508" cy="71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3</a:t>
          </a:r>
          <a:endParaRPr lang="fr-FR" sz="3300" kern="1200" dirty="0"/>
        </a:p>
      </dsp:txBody>
      <dsp:txXfrm>
        <a:off x="469184" y="2225519"/>
        <a:ext cx="1083642" cy="672832"/>
      </dsp:txXfrm>
    </dsp:sp>
    <dsp:sp modelId="{DC5DEC09-D3EC-4ADB-BB4A-8DB7BF4CF7FD}">
      <dsp:nvSpPr>
        <dsp:cNvPr id="0" name=""/>
        <dsp:cNvSpPr/>
      </dsp:nvSpPr>
      <dsp:spPr>
        <a:xfrm>
          <a:off x="1698817" y="2085782"/>
          <a:ext cx="1125508" cy="7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B6EA1-354B-496F-96EE-1346A28831FC}">
      <dsp:nvSpPr>
        <dsp:cNvPr id="0" name=""/>
        <dsp:cNvSpPr/>
      </dsp:nvSpPr>
      <dsp:spPr>
        <a:xfrm>
          <a:off x="1823873" y="2204586"/>
          <a:ext cx="1125508" cy="71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4</a:t>
          </a:r>
          <a:endParaRPr lang="fr-FR" sz="3300" kern="1200" dirty="0"/>
        </a:p>
      </dsp:txBody>
      <dsp:txXfrm>
        <a:off x="1844806" y="2225519"/>
        <a:ext cx="1083642" cy="672832"/>
      </dsp:txXfrm>
    </dsp:sp>
    <dsp:sp modelId="{A11C0179-8611-4E2A-B046-E9CA15BBA503}">
      <dsp:nvSpPr>
        <dsp:cNvPr id="0" name=""/>
        <dsp:cNvSpPr/>
      </dsp:nvSpPr>
      <dsp:spPr>
        <a:xfrm>
          <a:off x="3074439" y="1043749"/>
          <a:ext cx="1125508" cy="7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ADBEB-2661-46FF-AC93-785C9DA1F508}">
      <dsp:nvSpPr>
        <dsp:cNvPr id="0" name=""/>
        <dsp:cNvSpPr/>
      </dsp:nvSpPr>
      <dsp:spPr>
        <a:xfrm>
          <a:off x="3199495" y="1162552"/>
          <a:ext cx="1125508" cy="71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1</a:t>
          </a:r>
          <a:endParaRPr lang="fr-FR" sz="3300" kern="1200" dirty="0"/>
        </a:p>
      </dsp:txBody>
      <dsp:txXfrm>
        <a:off x="3220428" y="1183485"/>
        <a:ext cx="1083642" cy="672832"/>
      </dsp:txXfrm>
    </dsp:sp>
    <dsp:sp modelId="{A50C903A-BF18-4A11-B340-48E26ED59265}">
      <dsp:nvSpPr>
        <dsp:cNvPr id="0" name=""/>
        <dsp:cNvSpPr/>
      </dsp:nvSpPr>
      <dsp:spPr>
        <a:xfrm>
          <a:off x="3074439" y="2085782"/>
          <a:ext cx="1125508" cy="7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BB78F-56A2-4553-9B42-5E30829D7F5A}">
      <dsp:nvSpPr>
        <dsp:cNvPr id="0" name=""/>
        <dsp:cNvSpPr/>
      </dsp:nvSpPr>
      <dsp:spPr>
        <a:xfrm>
          <a:off x="3199495" y="2204586"/>
          <a:ext cx="1125508" cy="7146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smtClean="0"/>
            <a:t>5</a:t>
          </a:r>
          <a:endParaRPr lang="fr-FR" sz="3300" kern="1200" dirty="0"/>
        </a:p>
      </dsp:txBody>
      <dsp:txXfrm>
        <a:off x="3220428" y="2225519"/>
        <a:ext cx="1083642" cy="672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1DC3D-A149-41D6-AA32-C0C33D73E2A3}" type="datetimeFigureOut">
              <a:rPr lang="fr-FR" smtClean="0"/>
              <a:pPr/>
              <a:t>01/10/2015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EC9D-5376-4619-B1E2-A07C31ACDB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7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1A12-11D3-4EB7-9B15-E7C8E4DB269F}" type="datetimeFigureOut">
              <a:rPr lang="fr-FR" smtClean="0"/>
              <a:pPr/>
              <a:t>01/10/2015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40D9-4B70-4E01-9B92-1BA3EE2DC5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50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840D9-4B70-4E01-9B92-1BA3EE2DC58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3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56309F-884D-4E76-A07F-37950293D853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07FC-77DA-4139-AB86-BF4312C7C63B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EE1BEB-2075-4F02-8D36-4C8DD2226A93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9FED-A1ED-4606-83AF-24AF45B5C821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30A20-EFF1-407A-A103-CA48121E1552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A158C2-28B5-4D31-BE60-B3A29BF79778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BCF2E3-7D93-4952-BDE3-638C48C0F0E0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1FC9-625B-4CE9-BE56-2DA104731076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9AE2-D84F-48B6-A3C5-9E3276D750E7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FDB6-2115-4094-92D6-79C5691F5A5F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56CB68-A386-4808-B146-FE5CCF72F610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743201-EC5C-4C11-9862-F32BE4180687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9812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ym typeface="Wingdings" pitchFamily="2" charset="2"/>
              </a:rPr>
              <a:t> Arbre binaire (AB)</a:t>
            </a:r>
          </a:p>
          <a:p>
            <a:r>
              <a:rPr lang="fr-FR" dirty="0" smtClean="0">
                <a:sym typeface="Wingdings" pitchFamily="2" charset="2"/>
              </a:rPr>
              <a:t>Représentation SDD d’un AB</a:t>
            </a:r>
          </a:p>
          <a:p>
            <a:r>
              <a:rPr lang="fr-FR" dirty="0" smtClean="0"/>
              <a:t>Arbres binaires de recherche (ABR)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IV. Arbres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743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Arbres spéciaux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i="1" dirty="0" smtClean="0"/>
              <a:t>Arbre vide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N’a aucun nœud = est sans racine</a:t>
            </a:r>
          </a:p>
          <a:p>
            <a:r>
              <a:rPr lang="fr-FR" b="1" i="1" dirty="0" smtClean="0"/>
              <a:t>Arbre entier</a:t>
            </a:r>
          </a:p>
          <a:p>
            <a:pPr lvl="1"/>
            <a:r>
              <a:rPr lang="fr-FR" dirty="0" smtClean="0"/>
              <a:t>Dont tous les nœuds sont soit interne, soit feuille</a:t>
            </a:r>
          </a:p>
          <a:p>
            <a:r>
              <a:rPr lang="fr-FR" b="1" i="1" dirty="0" smtClean="0"/>
              <a:t>Arbre complet</a:t>
            </a:r>
          </a:p>
          <a:p>
            <a:pPr lvl="1"/>
            <a:r>
              <a:rPr lang="fr-FR" dirty="0" smtClean="0"/>
              <a:t>Arbre entier</a:t>
            </a:r>
          </a:p>
          <a:p>
            <a:pPr lvl="1"/>
            <a:r>
              <a:rPr lang="fr-FR" dirty="0" smtClean="0"/>
              <a:t>Pas de feuilles dont les profondeurs diffèrent &gt; 1</a:t>
            </a:r>
          </a:p>
          <a:p>
            <a:r>
              <a:rPr lang="fr-FR" b="1" i="1" dirty="0" smtClean="0"/>
              <a:t>Arbre parfait</a:t>
            </a:r>
          </a:p>
          <a:p>
            <a:pPr lvl="1"/>
            <a:r>
              <a:rPr lang="fr-FR" dirty="0" smtClean="0"/>
              <a:t>Arbre entier</a:t>
            </a:r>
          </a:p>
          <a:p>
            <a:pPr lvl="1"/>
            <a:r>
              <a:rPr lang="fr-FR" dirty="0" smtClean="0"/>
              <a:t>Pas de feuilles dont les profondeurs diffèrent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Exo – Adressage dans un 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Soit un arbre binaire parfait de profondeur </a:t>
            </a:r>
            <a:r>
              <a:rPr lang="fr-FR" i="1" dirty="0" smtClean="0"/>
              <a:t>N</a:t>
            </a:r>
          </a:p>
          <a:p>
            <a:r>
              <a:rPr lang="fr-FR" dirty="0" smtClean="0"/>
              <a:t>Soit </a:t>
            </a:r>
            <a:r>
              <a:rPr lang="fr-FR" i="1" dirty="0" smtClean="0"/>
              <a:t>n</a:t>
            </a:r>
            <a:r>
              <a:rPr lang="fr-FR" dirty="0" smtClean="0"/>
              <a:t> &lt; </a:t>
            </a:r>
            <a:r>
              <a:rPr lang="fr-FR" i="1" dirty="0" smtClean="0"/>
              <a:t>N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Combien de nœuds pour la couche de profondeur </a:t>
            </a:r>
            <a:r>
              <a:rPr lang="fr-FR" i="1" dirty="0" smtClean="0"/>
              <a:t>n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Combien de nœuds pour les couches 0 à </a:t>
            </a:r>
            <a:r>
              <a:rPr lang="fr-FR" i="1" dirty="0" smtClean="0"/>
              <a:t>n</a:t>
            </a:r>
            <a:r>
              <a:rPr lang="fr-FR" dirty="0" smtClean="0"/>
              <a:t> – 1 ?</a:t>
            </a:r>
          </a:p>
          <a:p>
            <a:r>
              <a:rPr lang="fr-FR" dirty="0" smtClean="0"/>
              <a:t>Application</a:t>
            </a:r>
          </a:p>
          <a:p>
            <a:pPr lvl="1"/>
            <a:r>
              <a:rPr lang="fr-FR" dirty="0" smtClean="0"/>
              <a:t>Indexation en largeur</a:t>
            </a:r>
          </a:p>
          <a:p>
            <a:pPr lvl="2"/>
            <a:r>
              <a:rPr lang="fr-FR" dirty="0" smtClean="0"/>
              <a:t>Indexons les nœuds en partant de 1 pour la racine</a:t>
            </a:r>
          </a:p>
          <a:p>
            <a:pPr lvl="2"/>
            <a:r>
              <a:rPr lang="fr-FR" dirty="0" smtClean="0"/>
              <a:t>Puis en suivant un parcours en largeur</a:t>
            </a:r>
          </a:p>
          <a:p>
            <a:pPr lvl="1"/>
            <a:r>
              <a:rPr lang="fr-FR" dirty="0" smtClean="0"/>
              <a:t>Que pouvons nous dire de la relation entre index d’un parent et ceux de ses enfants ?</a:t>
            </a:r>
          </a:p>
          <a:p>
            <a:pPr lvl="2"/>
            <a:r>
              <a:rPr lang="fr-FR" dirty="0" smtClean="0"/>
              <a:t>En base 10</a:t>
            </a:r>
          </a:p>
          <a:p>
            <a:pPr lvl="2"/>
            <a:r>
              <a:rPr lang="fr-FR" dirty="0" smtClean="0"/>
              <a:t>En binaire</a:t>
            </a:r>
          </a:p>
          <a:p>
            <a:pPr lvl="1"/>
            <a:r>
              <a:rPr lang="fr-FR" dirty="0" smtClean="0"/>
              <a:t>A quoi cela pourrait-il servir ?</a:t>
            </a:r>
          </a:p>
          <a:p>
            <a:r>
              <a:rPr lang="fr-FR" dirty="0" smtClean="0"/>
              <a:t>Mêmes questions avec un arbre </a:t>
            </a:r>
            <a:r>
              <a:rPr lang="fr-FR" i="1" dirty="0" smtClean="0"/>
              <a:t>n</a:t>
            </a:r>
            <a:r>
              <a:rPr lang="fr-FR" dirty="0" smtClean="0"/>
              <a:t>-aire</a:t>
            </a: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Corrigé – Adressage dans un 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2</a:t>
            </a:r>
            <a:r>
              <a:rPr lang="fr-FR" sz="2400" i="1" baseline="30000" dirty="0" smtClean="0"/>
              <a:t>n</a:t>
            </a:r>
            <a:r>
              <a:rPr lang="fr-FR" sz="2400" dirty="0" smtClean="0"/>
              <a:t> nœuds pour la couche de profondeur </a:t>
            </a:r>
            <a:r>
              <a:rPr lang="fr-FR" sz="2400" i="1" dirty="0" smtClean="0"/>
              <a:t>n</a:t>
            </a:r>
            <a:endParaRPr lang="fr-FR" sz="2400" dirty="0" smtClean="0"/>
          </a:p>
          <a:p>
            <a:pPr marL="365760" lvl="1" indent="0">
              <a:buNone/>
            </a:pPr>
            <a:r>
              <a:rPr lang="fr-FR" sz="2000" dirty="0" smtClean="0"/>
              <a:t>	Justification : le nombre double d’une couche à la suivante</a:t>
            </a:r>
          </a:p>
          <a:p>
            <a:r>
              <a:rPr lang="fr-FR" sz="2400" dirty="0" smtClean="0"/>
              <a:t>2</a:t>
            </a:r>
            <a:r>
              <a:rPr lang="fr-FR" sz="2400" i="1" baseline="30000" dirty="0" smtClean="0"/>
              <a:t>n</a:t>
            </a:r>
            <a:r>
              <a:rPr lang="fr-FR" sz="2400" dirty="0" smtClean="0"/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</a:t>
            </a:r>
            <a:r>
              <a:rPr lang="fr-FR" sz="2400" dirty="0" smtClean="0"/>
              <a:t> nœuds pour les couches de </a:t>
            </a:r>
            <a:r>
              <a:rPr lang="fr-FR" sz="2400" dirty="0"/>
              <a:t>0 à </a:t>
            </a:r>
            <a:r>
              <a:rPr lang="fr-FR" sz="2400" i="1" dirty="0"/>
              <a:t>n</a:t>
            </a:r>
            <a:r>
              <a:rPr lang="fr-FR" sz="2400" dirty="0"/>
              <a:t> – 1 </a:t>
            </a:r>
            <a:endParaRPr lang="fr-FR" sz="2400" dirty="0" smtClean="0"/>
          </a:p>
          <a:p>
            <a:pPr marL="0" indent="0">
              <a:buNone/>
            </a:pPr>
            <a:r>
              <a:rPr lang="fr-FR" sz="2000" dirty="0" smtClean="0"/>
              <a:t>	Justification : 2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+ 2</a:t>
            </a:r>
            <a:r>
              <a:rPr lang="fr-FR" sz="2000" baseline="30000" dirty="0" smtClean="0"/>
              <a:t>1</a:t>
            </a:r>
            <a:r>
              <a:rPr lang="fr-FR" sz="2000" dirty="0" smtClean="0"/>
              <a:t> + … + 2</a:t>
            </a:r>
            <a:r>
              <a:rPr lang="fr-FR" sz="2000" i="1" baseline="30000" dirty="0" smtClean="0"/>
              <a:t>n</a:t>
            </a:r>
            <a:r>
              <a:rPr lang="fr-FR" sz="2000" baseline="30000" dirty="0" smtClean="0"/>
              <a:t> - 1</a:t>
            </a:r>
            <a:r>
              <a:rPr lang="fr-FR" sz="2000" dirty="0" smtClean="0"/>
              <a:t> = (2</a:t>
            </a:r>
            <a:r>
              <a:rPr lang="fr-FR" sz="2000" i="1" baseline="30000" dirty="0" smtClean="0"/>
              <a:t>n</a:t>
            </a:r>
            <a:r>
              <a:rPr lang="fr-FR" sz="2000" dirty="0" smtClean="0"/>
              <a:t> – 1)/(2 – 1) = 2</a:t>
            </a:r>
            <a:r>
              <a:rPr lang="fr-FR" sz="2000" i="1" baseline="30000" dirty="0" smtClean="0"/>
              <a:t>n</a:t>
            </a:r>
            <a:r>
              <a:rPr lang="fr-FR" sz="2000" dirty="0" smtClean="0"/>
              <a:t> – 1</a:t>
            </a:r>
          </a:p>
          <a:p>
            <a:r>
              <a:rPr lang="fr-FR" sz="2400" dirty="0" smtClean="0"/>
              <a:t>A noter</a:t>
            </a:r>
          </a:p>
          <a:p>
            <a:pPr lvl="1"/>
            <a:r>
              <a:rPr lang="fr-FR" sz="2000" dirty="0" smtClean="0"/>
              <a:t>couche </a:t>
            </a:r>
            <a:r>
              <a:rPr lang="fr-FR" sz="2000" i="1" dirty="0" smtClean="0"/>
              <a:t>n</a:t>
            </a:r>
            <a:endParaRPr lang="fr-FR" sz="2000" dirty="0" smtClean="0"/>
          </a:p>
          <a:p>
            <a:pPr lvl="2"/>
            <a:r>
              <a:rPr lang="fr-FR" sz="1700" dirty="0" smtClean="0"/>
              <a:t>autant de nœuds que toutes les couches précédentes réunies (et même 1 de +)</a:t>
            </a:r>
          </a:p>
          <a:p>
            <a:pPr lvl="2"/>
            <a:endParaRPr lang="fr-FR" sz="1800" dirty="0" smtClean="0"/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Corrigé – Adressage dans un 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Indexation</a:t>
            </a:r>
          </a:p>
          <a:p>
            <a:pPr lvl="1"/>
            <a:r>
              <a:rPr lang="fr-FR" sz="2000" dirty="0" smtClean="0"/>
              <a:t>Après représentation, on observe qu’étant donné un nœud d’index </a:t>
            </a:r>
            <a:r>
              <a:rPr lang="fr-FR" sz="2000" i="1" dirty="0" smtClean="0"/>
              <a:t>i</a:t>
            </a:r>
          </a:p>
          <a:p>
            <a:pPr lvl="2"/>
            <a:r>
              <a:rPr lang="fr-FR" sz="2000" dirty="0" smtClean="0"/>
              <a:t>Son fils gauche a pour index 2</a:t>
            </a:r>
            <a:r>
              <a:rPr lang="fr-FR" sz="2000" i="1" dirty="0" smtClean="0"/>
              <a:t>i</a:t>
            </a:r>
          </a:p>
          <a:p>
            <a:pPr lvl="2"/>
            <a:r>
              <a:rPr lang="fr-FR" sz="2000" dirty="0" smtClean="0"/>
              <a:t>Son fils droit a pour index 2</a:t>
            </a:r>
            <a:r>
              <a:rPr lang="fr-FR" sz="2000" i="1" dirty="0" smtClean="0"/>
              <a:t>i</a:t>
            </a:r>
            <a:r>
              <a:rPr lang="fr-FR" sz="2000" dirty="0" smtClean="0"/>
              <a:t> + 1</a:t>
            </a:r>
          </a:p>
          <a:p>
            <a:pPr lvl="1"/>
            <a:r>
              <a:rPr lang="fr-FR" sz="2000" dirty="0" smtClean="0"/>
              <a:t>Démonstration</a:t>
            </a:r>
          </a:p>
          <a:p>
            <a:pPr lvl="2"/>
            <a:r>
              <a:rPr lang="fr-FR" sz="2000" dirty="0" smtClean="0"/>
              <a:t>Utiliser les dénombrements précédents</a:t>
            </a:r>
          </a:p>
          <a:p>
            <a:pPr lvl="1"/>
            <a:r>
              <a:rPr lang="fr-FR" sz="2000" dirty="0" smtClean="0"/>
              <a:t>Autre utilisation</a:t>
            </a:r>
          </a:p>
          <a:p>
            <a:pPr lvl="2"/>
            <a:r>
              <a:rPr lang="fr-FR" sz="2000" dirty="0" smtClean="0"/>
              <a:t>Etant donné l’index </a:t>
            </a:r>
            <a:r>
              <a:rPr lang="fr-FR" sz="2000" i="1" dirty="0" smtClean="0"/>
              <a:t>i</a:t>
            </a:r>
            <a:r>
              <a:rPr lang="fr-FR" sz="2000" dirty="0" smtClean="0"/>
              <a:t> d’un nœud,</a:t>
            </a:r>
          </a:p>
          <a:p>
            <a:pPr lvl="2"/>
            <a:r>
              <a:rPr lang="fr-FR" sz="2000" dirty="0" smtClean="0"/>
              <a:t>l’index de son parent est la partie entière de la division euclidienne de </a:t>
            </a:r>
            <a:r>
              <a:rPr lang="fr-FR" sz="2000" i="1" dirty="0" smtClean="0"/>
              <a:t>i</a:t>
            </a:r>
            <a:r>
              <a:rPr lang="fr-FR" sz="2000" dirty="0" smtClean="0"/>
              <a:t> par 2</a:t>
            </a:r>
          </a:p>
          <a:p>
            <a:r>
              <a:rPr lang="fr-FR" sz="2400" dirty="0" smtClean="0"/>
              <a:t>Ce principe sera utilisé pour le tri par tas</a:t>
            </a:r>
          </a:p>
          <a:p>
            <a:pPr lvl="1"/>
            <a:r>
              <a:rPr lang="fr-FR" sz="2000" dirty="0" smtClean="0"/>
              <a:t>Interprétation d’un tableau en termes d’arbre binaire</a:t>
            </a:r>
          </a:p>
          <a:p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Corrigé – Adressage dans un 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En binaire</a:t>
            </a:r>
          </a:p>
          <a:p>
            <a:pPr lvl="1"/>
            <a:r>
              <a:rPr lang="fr-FR" dirty="0" smtClean="0"/>
              <a:t>On passe de l’écriture binaire de l’index du parent à celle des enfants en ajoutant un chiffre (digit) à droite</a:t>
            </a:r>
          </a:p>
          <a:p>
            <a:pPr lvl="2"/>
            <a:r>
              <a:rPr lang="fr-FR" dirty="0" smtClean="0"/>
              <a:t>Un 0 pour le fils gauche</a:t>
            </a:r>
          </a:p>
          <a:p>
            <a:pPr lvl="2"/>
            <a:r>
              <a:rPr lang="fr-FR" dirty="0" smtClean="0"/>
              <a:t>Un 1 pour le fils droit</a:t>
            </a:r>
          </a:p>
          <a:p>
            <a:pPr lvl="1"/>
            <a:r>
              <a:rPr lang="fr-FR" dirty="0" smtClean="0"/>
              <a:t>Application</a:t>
            </a:r>
          </a:p>
          <a:p>
            <a:pPr lvl="2"/>
            <a:r>
              <a:rPr lang="fr-FR" dirty="0" smtClean="0"/>
              <a:t>L’écriture binaire de l’index d’un nœud est une feuille de route</a:t>
            </a:r>
          </a:p>
          <a:p>
            <a:pPr lvl="2"/>
            <a:r>
              <a:rPr lang="fr-FR" dirty="0" smtClean="0"/>
              <a:t>Le premier chiffre, 1, correspond à la racine</a:t>
            </a:r>
          </a:p>
          <a:p>
            <a:pPr lvl="2"/>
            <a:r>
              <a:rPr lang="fr-FR" dirty="0" smtClean="0"/>
              <a:t>A chaque chiffre (de gauche à droite), correspond un pas d’itération</a:t>
            </a:r>
          </a:p>
          <a:p>
            <a:pPr lvl="3"/>
            <a:r>
              <a:rPr lang="fr-FR" dirty="0" smtClean="0"/>
              <a:t>Si 1, faire un pas à gauche</a:t>
            </a:r>
          </a:p>
          <a:p>
            <a:pPr lvl="3"/>
            <a:r>
              <a:rPr lang="fr-FR" dirty="0" smtClean="0"/>
              <a:t>Si 0, faire un pas à droite</a:t>
            </a:r>
          </a:p>
          <a:p>
            <a:r>
              <a:rPr lang="fr-FR" dirty="0" smtClean="0"/>
              <a:t>Arbre n-aire</a:t>
            </a:r>
          </a:p>
          <a:p>
            <a:pPr lvl="1"/>
            <a:r>
              <a:rPr lang="fr-FR" dirty="0" smtClean="0"/>
              <a:t>Adapter les raisonnements. Conseil, travailler en base </a:t>
            </a:r>
            <a:r>
              <a:rPr lang="fr-FR" i="1" dirty="0" smtClean="0"/>
              <a:t>n</a:t>
            </a:r>
          </a:p>
          <a:p>
            <a:pPr lvl="1"/>
            <a:r>
              <a:rPr lang="fr-FR" dirty="0" smtClean="0"/>
              <a:t>Vivement encouragé comme travail personnel</a:t>
            </a:r>
          </a:p>
          <a:p>
            <a:pPr lvl="1"/>
            <a:r>
              <a:rPr lang="fr-FR" dirty="0" smtClean="0"/>
              <a:t>Réservé aux élèves les plus sérieux</a:t>
            </a:r>
          </a:p>
          <a:p>
            <a:pPr lvl="2"/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384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ym typeface="Wingdings" pitchFamily="2" charset="2"/>
              </a:rPr>
              <a:t>Arbre binaire (AB)</a:t>
            </a:r>
          </a:p>
          <a:p>
            <a:r>
              <a:rPr lang="fr-FR" dirty="0" smtClean="0">
                <a:sym typeface="Wingdings" pitchFamily="2" charset="2"/>
              </a:rPr>
              <a:t> Représentation SDD d’un AB</a:t>
            </a:r>
          </a:p>
          <a:p>
            <a:r>
              <a:rPr lang="fr-FR" dirty="0" smtClean="0"/>
              <a:t>Algorithmes de parcours d’un AB</a:t>
            </a:r>
          </a:p>
          <a:p>
            <a:r>
              <a:rPr lang="fr-FR" dirty="0" smtClean="0"/>
              <a:t>Arbre binaire de recherche (ABR)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IV. Arbres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d’un nœud d’arbre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Reproduction de la définition récursive</a:t>
            </a:r>
          </a:p>
          <a:p>
            <a:r>
              <a:rPr lang="fr-FR" dirty="0" smtClean="0"/>
              <a:t>Possibilité d’implémentation statique (cf. listes)</a:t>
            </a:r>
          </a:p>
          <a:p>
            <a:pPr lvl="1"/>
            <a:r>
              <a:rPr lang="fr-FR" dirty="0" smtClean="0"/>
              <a:t>Cf. littérature pour qui souhaite approfondir</a:t>
            </a:r>
          </a:p>
          <a:p>
            <a:r>
              <a:rPr lang="fr-FR" dirty="0" smtClean="0"/>
              <a:t>Représentation simplement chaînée</a:t>
            </a:r>
          </a:p>
          <a:p>
            <a:pPr lvl="1"/>
            <a:r>
              <a:rPr lang="fr-FR" dirty="0" smtClean="0"/>
              <a:t>La plus naturelle</a:t>
            </a:r>
          </a:p>
          <a:p>
            <a:pPr lvl="1"/>
            <a:r>
              <a:rPr lang="fr-FR" dirty="0" smtClean="0"/>
              <a:t>La plus simple à mettre en œuvre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d’un nœud d’arbre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Structure </a:t>
            </a:r>
            <a:r>
              <a:rPr lang="fr-FR" i="1" dirty="0" smtClean="0"/>
              <a:t>nœud</a:t>
            </a:r>
            <a:r>
              <a:rPr lang="fr-FR" dirty="0" smtClean="0"/>
              <a:t> comportant trois champs</a:t>
            </a:r>
          </a:p>
          <a:p>
            <a:pPr lvl="1"/>
            <a:r>
              <a:rPr lang="fr-FR" dirty="0" smtClean="0"/>
              <a:t>1. un élément </a:t>
            </a:r>
            <a:r>
              <a:rPr lang="fr-FR" i="1" dirty="0" smtClean="0"/>
              <a:t>e</a:t>
            </a:r>
          </a:p>
          <a:p>
            <a:pPr lvl="1"/>
            <a:r>
              <a:rPr lang="fr-FR" dirty="0" smtClean="0"/>
              <a:t>2. l’adresse mémoire </a:t>
            </a:r>
            <a:r>
              <a:rPr lang="fr-FR" i="1" dirty="0" err="1" smtClean="0"/>
              <a:t>sag</a:t>
            </a:r>
            <a:r>
              <a:rPr lang="fr-FR" dirty="0" smtClean="0"/>
              <a:t> du </a:t>
            </a:r>
            <a:r>
              <a:rPr lang="fr-FR" b="1" dirty="0" smtClean="0"/>
              <a:t>s</a:t>
            </a:r>
            <a:r>
              <a:rPr lang="fr-FR" dirty="0" smtClean="0"/>
              <a:t>ous-</a:t>
            </a:r>
            <a:r>
              <a:rPr lang="fr-FR" b="1" dirty="0" smtClean="0"/>
              <a:t>a</a:t>
            </a:r>
            <a:r>
              <a:rPr lang="fr-FR" dirty="0" smtClean="0"/>
              <a:t>rbre </a:t>
            </a:r>
            <a:r>
              <a:rPr lang="fr-FR" b="1" dirty="0" smtClean="0"/>
              <a:t>g</a:t>
            </a:r>
            <a:r>
              <a:rPr lang="fr-FR" dirty="0" smtClean="0"/>
              <a:t>auche</a:t>
            </a:r>
          </a:p>
          <a:p>
            <a:pPr lvl="1"/>
            <a:r>
              <a:rPr lang="fr-FR" dirty="0" smtClean="0"/>
              <a:t>3. l’adresse mémoire </a:t>
            </a:r>
            <a:r>
              <a:rPr lang="fr-FR" i="1" dirty="0" err="1" smtClean="0"/>
              <a:t>sad</a:t>
            </a:r>
            <a:r>
              <a:rPr lang="fr-FR" dirty="0" smtClean="0"/>
              <a:t> du </a:t>
            </a:r>
            <a:r>
              <a:rPr lang="fr-FR" b="1" dirty="0" smtClean="0"/>
              <a:t>s</a:t>
            </a:r>
            <a:r>
              <a:rPr lang="fr-FR" dirty="0" smtClean="0"/>
              <a:t>ous-</a:t>
            </a:r>
            <a:r>
              <a:rPr lang="fr-FR" b="1" dirty="0" smtClean="0"/>
              <a:t>a</a:t>
            </a:r>
            <a:r>
              <a:rPr lang="fr-FR" dirty="0" smtClean="0"/>
              <a:t>rbre </a:t>
            </a:r>
            <a:r>
              <a:rPr lang="fr-FR" b="1" dirty="0" smtClean="0"/>
              <a:t>d</a:t>
            </a:r>
            <a:r>
              <a:rPr lang="fr-FR" dirty="0" smtClean="0"/>
              <a:t>roit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pSp>
        <p:nvGrpSpPr>
          <p:cNvPr id="8" name="Group 4"/>
          <p:cNvGrpSpPr/>
          <p:nvPr/>
        </p:nvGrpSpPr>
        <p:grpSpPr>
          <a:xfrm>
            <a:off x="3886200" y="4038600"/>
            <a:ext cx="1219200" cy="1371600"/>
            <a:chOff x="135467" y="1683327"/>
            <a:chExt cx="1399823" cy="1496292"/>
          </a:xfrm>
        </p:grpSpPr>
        <p:sp>
          <p:nvSpPr>
            <p:cNvPr id="9" name="Oval 8"/>
            <p:cNvSpPr/>
            <p:nvPr/>
          </p:nvSpPr>
          <p:spPr>
            <a:xfrm>
              <a:off x="135467" y="1683327"/>
              <a:ext cx="9906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5500" dirty="0" smtClean="0"/>
                <a:t>A</a:t>
              </a:r>
            </a:p>
          </p:txBody>
        </p:sp>
        <p:cxnSp>
          <p:nvCxnSpPr>
            <p:cNvPr id="10" name="Straight Arrow Connector 15"/>
            <p:cNvCxnSpPr>
              <a:stCxn id="9" idx="6"/>
            </p:cNvCxnSpPr>
            <p:nvPr/>
          </p:nvCxnSpPr>
          <p:spPr>
            <a:xfrm>
              <a:off x="1126067" y="2140527"/>
              <a:ext cx="409223" cy="1039092"/>
            </a:xfrm>
            <a:prstGeom prst="curvedConnector2">
              <a:avLst/>
            </a:prstGeom>
            <a:ln w="508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15"/>
          <p:cNvCxnSpPr>
            <a:stCxn id="9" idx="2"/>
          </p:cNvCxnSpPr>
          <p:nvPr/>
        </p:nvCxnSpPr>
        <p:spPr>
          <a:xfrm rot="10800000" flipV="1">
            <a:off x="3146624" y="4457699"/>
            <a:ext cx="739577" cy="721239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3200" y="4572000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/>
              <a:t>sag</a:t>
            </a:r>
            <a:endParaRPr lang="fr-FR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81600" y="4648200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/>
              <a:t>sad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Assembler un arbre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Notez l’identité maillon LDC et nœud d’AB</a:t>
            </a:r>
          </a:p>
          <a:p>
            <a:pPr lvl="1"/>
            <a:r>
              <a:rPr lang="fr-FR" dirty="0" smtClean="0"/>
              <a:t>Les deux pointeurs changent de nom (convention)</a:t>
            </a:r>
          </a:p>
          <a:p>
            <a:pPr lvl="1"/>
            <a:r>
              <a:rPr lang="fr-FR" dirty="0" smtClean="0"/>
              <a:t>Ce qui change fondamentalement</a:t>
            </a:r>
          </a:p>
          <a:p>
            <a:pPr lvl="2"/>
            <a:r>
              <a:rPr lang="fr-FR" dirty="0" smtClean="0"/>
              <a:t>La manière d’assembler les instances de ces maillons</a:t>
            </a:r>
          </a:p>
          <a:p>
            <a:pPr lvl="2"/>
            <a:r>
              <a:rPr lang="fr-FR" dirty="0" smtClean="0"/>
              <a:t>Graphe acyclique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on s’interdit de former des cycles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pSp>
        <p:nvGrpSpPr>
          <p:cNvPr id="8" name="Group 4"/>
          <p:cNvGrpSpPr/>
          <p:nvPr/>
        </p:nvGrpSpPr>
        <p:grpSpPr>
          <a:xfrm>
            <a:off x="990600" y="4343399"/>
            <a:ext cx="1727720" cy="853562"/>
            <a:chOff x="135467" y="1683327"/>
            <a:chExt cx="1983679" cy="931160"/>
          </a:xfrm>
        </p:grpSpPr>
        <p:sp>
          <p:nvSpPr>
            <p:cNvPr id="9" name="Oval 8"/>
            <p:cNvSpPr/>
            <p:nvPr/>
          </p:nvSpPr>
          <p:spPr>
            <a:xfrm>
              <a:off x="135467" y="1683327"/>
              <a:ext cx="9906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5500" dirty="0" smtClean="0"/>
                <a:t>A</a:t>
              </a:r>
            </a:p>
          </p:txBody>
        </p:sp>
        <p:cxnSp>
          <p:nvCxnSpPr>
            <p:cNvPr id="10" name="Straight Arrow Connector 15"/>
            <p:cNvCxnSpPr>
              <a:stCxn id="9" idx="6"/>
              <a:endCxn id="34" idx="0"/>
            </p:cNvCxnSpPr>
            <p:nvPr/>
          </p:nvCxnSpPr>
          <p:spPr>
            <a:xfrm>
              <a:off x="1126067" y="2140528"/>
              <a:ext cx="993079" cy="47395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5"/>
          <p:cNvCxnSpPr>
            <a:stCxn id="9" idx="2"/>
            <a:endCxn id="9" idx="4"/>
          </p:cNvCxnSpPr>
          <p:nvPr/>
        </p:nvCxnSpPr>
        <p:spPr>
          <a:xfrm rot="10800000" flipH="1" flipV="1">
            <a:off x="990600" y="4762500"/>
            <a:ext cx="431390" cy="419099"/>
          </a:xfrm>
          <a:prstGeom prst="curvedConnector4">
            <a:avLst>
              <a:gd name="adj1" fmla="val -52991"/>
              <a:gd name="adj2" fmla="val 154546"/>
            </a:avLst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"/>
          <p:cNvGrpSpPr/>
          <p:nvPr/>
        </p:nvGrpSpPr>
        <p:grpSpPr>
          <a:xfrm>
            <a:off x="4495800" y="4495800"/>
            <a:ext cx="1981200" cy="838200"/>
            <a:chOff x="135467" y="1683327"/>
            <a:chExt cx="2274712" cy="914400"/>
          </a:xfrm>
        </p:grpSpPr>
        <p:sp>
          <p:nvSpPr>
            <p:cNvPr id="17" name="Oval 16"/>
            <p:cNvSpPr/>
            <p:nvPr/>
          </p:nvSpPr>
          <p:spPr>
            <a:xfrm>
              <a:off x="135467" y="1683327"/>
              <a:ext cx="9906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5500" dirty="0" smtClean="0"/>
                <a:t>A</a:t>
              </a:r>
            </a:p>
          </p:txBody>
        </p:sp>
        <p:cxnSp>
          <p:nvCxnSpPr>
            <p:cNvPr id="18" name="Straight Arrow Connector 15"/>
            <p:cNvCxnSpPr>
              <a:stCxn id="17" idx="6"/>
              <a:endCxn id="20" idx="2"/>
            </p:cNvCxnSpPr>
            <p:nvPr/>
          </p:nvCxnSpPr>
          <p:spPr>
            <a:xfrm flipV="1">
              <a:off x="1126067" y="1891145"/>
              <a:ext cx="1284112" cy="249381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477000" y="4267200"/>
            <a:ext cx="862780" cy="8382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5500" dirty="0" smtClean="0"/>
              <a:t>B</a:t>
            </a:r>
          </a:p>
        </p:txBody>
      </p:sp>
      <p:cxnSp>
        <p:nvCxnSpPr>
          <p:cNvPr id="21" name="Straight Arrow Connector 19"/>
          <p:cNvCxnSpPr>
            <a:stCxn id="20" idx="6"/>
            <a:endCxn id="39" idx="0"/>
          </p:cNvCxnSpPr>
          <p:nvPr/>
        </p:nvCxnSpPr>
        <p:spPr>
          <a:xfrm>
            <a:off x="7339780" y="4686300"/>
            <a:ext cx="636339" cy="28206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5"/>
          <p:cNvCxnSpPr/>
          <p:nvPr/>
        </p:nvCxnSpPr>
        <p:spPr>
          <a:xfrm rot="10800000" flipV="1">
            <a:off x="5358582" y="4457700"/>
            <a:ext cx="1194619" cy="457200"/>
          </a:xfrm>
          <a:prstGeom prst="curvedConnector3">
            <a:avLst>
              <a:gd name="adj1" fmla="val 72615"/>
            </a:avLst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5"/>
          <p:cNvCxnSpPr>
            <a:stCxn id="17" idx="2"/>
            <a:endCxn id="36" idx="1"/>
          </p:cNvCxnSpPr>
          <p:nvPr/>
        </p:nvCxnSpPr>
        <p:spPr>
          <a:xfrm rot="10800000" flipV="1">
            <a:off x="4137224" y="4914898"/>
            <a:ext cx="358577" cy="891663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0600" y="579120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NON !</a:t>
            </a:r>
            <a:endParaRPr lang="fr-FR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72200" y="579120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NON !</a:t>
            </a:r>
            <a:endParaRPr lang="fr-FR" sz="2400" b="1" dirty="0"/>
          </a:p>
        </p:txBody>
      </p:sp>
      <p:sp>
        <p:nvSpPr>
          <p:cNvPr id="34" name="Multiply 33"/>
          <p:cNvSpPr/>
          <p:nvPr/>
        </p:nvSpPr>
        <p:spPr>
          <a:xfrm>
            <a:off x="2590800" y="50292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Multiply 35"/>
          <p:cNvSpPr/>
          <p:nvPr/>
        </p:nvSpPr>
        <p:spPr>
          <a:xfrm>
            <a:off x="3733800" y="56388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Multiply 38"/>
          <p:cNvSpPr/>
          <p:nvPr/>
        </p:nvSpPr>
        <p:spPr>
          <a:xfrm>
            <a:off x="7848600" y="48006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Assembler un arbre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9" name="Oval 8"/>
          <p:cNvSpPr/>
          <p:nvPr/>
        </p:nvSpPr>
        <p:spPr>
          <a:xfrm>
            <a:off x="3657600" y="1828800"/>
            <a:ext cx="862780" cy="838199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5500" dirty="0" smtClean="0"/>
              <a:t>A</a:t>
            </a:r>
          </a:p>
        </p:txBody>
      </p:sp>
      <p:cxnSp>
        <p:nvCxnSpPr>
          <p:cNvPr id="10" name="Straight Arrow Connector 15"/>
          <p:cNvCxnSpPr>
            <a:stCxn id="9" idx="6"/>
            <a:endCxn id="31" idx="0"/>
          </p:cNvCxnSpPr>
          <p:nvPr/>
        </p:nvCxnSpPr>
        <p:spPr>
          <a:xfrm>
            <a:off x="4520380" y="2247900"/>
            <a:ext cx="787810" cy="647700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5"/>
          <p:cNvCxnSpPr>
            <a:stCxn id="9" idx="2"/>
            <a:endCxn id="26" idx="0"/>
          </p:cNvCxnSpPr>
          <p:nvPr/>
        </p:nvCxnSpPr>
        <p:spPr>
          <a:xfrm rot="10800000" flipV="1">
            <a:off x="3098390" y="2247900"/>
            <a:ext cx="559210" cy="571500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62400" y="54102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OUI !</a:t>
            </a:r>
            <a:endParaRPr lang="fr-FR" sz="2400" b="1" dirty="0"/>
          </a:p>
        </p:txBody>
      </p:sp>
      <p:sp>
        <p:nvSpPr>
          <p:cNvPr id="26" name="Oval 25"/>
          <p:cNvSpPr/>
          <p:nvPr/>
        </p:nvSpPr>
        <p:spPr>
          <a:xfrm>
            <a:off x="2667000" y="2819400"/>
            <a:ext cx="862780" cy="838199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5500" dirty="0" smtClean="0"/>
              <a:t>B</a:t>
            </a:r>
          </a:p>
        </p:txBody>
      </p:sp>
      <p:cxnSp>
        <p:nvCxnSpPr>
          <p:cNvPr id="27" name="Straight Arrow Connector 15"/>
          <p:cNvCxnSpPr>
            <a:stCxn id="26" idx="6"/>
            <a:endCxn id="43" idx="1"/>
          </p:cNvCxnSpPr>
          <p:nvPr/>
        </p:nvCxnSpPr>
        <p:spPr>
          <a:xfrm>
            <a:off x="3529780" y="3238500"/>
            <a:ext cx="455043" cy="586862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15"/>
          <p:cNvCxnSpPr>
            <a:stCxn id="26" idx="2"/>
            <a:endCxn id="42" idx="1"/>
          </p:cNvCxnSpPr>
          <p:nvPr/>
        </p:nvCxnSpPr>
        <p:spPr>
          <a:xfrm rot="10800000" flipV="1">
            <a:off x="2232224" y="3238500"/>
            <a:ext cx="434777" cy="510662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876800" y="2895600"/>
            <a:ext cx="862780" cy="838199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5500" dirty="0" smtClean="0"/>
              <a:t>C</a:t>
            </a:r>
          </a:p>
        </p:txBody>
      </p:sp>
      <p:cxnSp>
        <p:nvCxnSpPr>
          <p:cNvPr id="34" name="Straight Arrow Connector 15"/>
          <p:cNvCxnSpPr>
            <a:stCxn id="31" idx="6"/>
            <a:endCxn id="38" idx="0"/>
          </p:cNvCxnSpPr>
          <p:nvPr/>
        </p:nvCxnSpPr>
        <p:spPr>
          <a:xfrm>
            <a:off x="5739580" y="3314700"/>
            <a:ext cx="483010" cy="647700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5"/>
          <p:cNvCxnSpPr>
            <a:stCxn id="31" idx="2"/>
            <a:endCxn id="44" idx="1"/>
          </p:cNvCxnSpPr>
          <p:nvPr/>
        </p:nvCxnSpPr>
        <p:spPr>
          <a:xfrm rot="10800000" flipV="1">
            <a:off x="4594424" y="3314700"/>
            <a:ext cx="282377" cy="586862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791200" y="3962400"/>
            <a:ext cx="862780" cy="838199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5500" dirty="0" smtClean="0"/>
              <a:t>A</a:t>
            </a:r>
          </a:p>
        </p:txBody>
      </p:sp>
      <p:cxnSp>
        <p:nvCxnSpPr>
          <p:cNvPr id="39" name="Straight Arrow Connector 15"/>
          <p:cNvCxnSpPr>
            <a:stCxn id="38" idx="6"/>
            <a:endCxn id="46" idx="0"/>
          </p:cNvCxnSpPr>
          <p:nvPr/>
        </p:nvCxnSpPr>
        <p:spPr>
          <a:xfrm>
            <a:off x="6653980" y="4381500"/>
            <a:ext cx="407739" cy="663062"/>
          </a:xfrm>
          <a:prstGeom prst="curvedConnector3">
            <a:avLst>
              <a:gd name="adj1" fmla="val 50000"/>
            </a:avLst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15"/>
          <p:cNvCxnSpPr>
            <a:stCxn id="38" idx="2"/>
            <a:endCxn id="45" idx="1"/>
          </p:cNvCxnSpPr>
          <p:nvPr/>
        </p:nvCxnSpPr>
        <p:spPr>
          <a:xfrm rot="10800000" flipV="1">
            <a:off x="5356424" y="4381500"/>
            <a:ext cx="434777" cy="586862"/>
          </a:xfrm>
          <a:prstGeom prst="curvedConnector2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ultiply 41"/>
          <p:cNvSpPr/>
          <p:nvPr/>
        </p:nvSpPr>
        <p:spPr>
          <a:xfrm>
            <a:off x="1828800" y="35814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Multiply 42"/>
          <p:cNvSpPr/>
          <p:nvPr/>
        </p:nvSpPr>
        <p:spPr>
          <a:xfrm>
            <a:off x="3581400" y="36576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Multiply 43"/>
          <p:cNvSpPr/>
          <p:nvPr/>
        </p:nvSpPr>
        <p:spPr>
          <a:xfrm>
            <a:off x="4191000" y="37338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Multiply 44"/>
          <p:cNvSpPr/>
          <p:nvPr/>
        </p:nvSpPr>
        <p:spPr>
          <a:xfrm>
            <a:off x="4953000" y="48006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Multiply 45"/>
          <p:cNvSpPr/>
          <p:nvPr/>
        </p:nvSpPr>
        <p:spPr>
          <a:xfrm>
            <a:off x="6934200" y="4876800"/>
            <a:ext cx="530942" cy="698500"/>
          </a:xfrm>
          <a:prstGeom prst="mathMultiply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Naturels</a:t>
            </a:r>
          </a:p>
          <a:p>
            <a:pPr lvl="1"/>
            <a:r>
              <a:rPr lang="fr-FR" dirty="0" smtClean="0"/>
              <a:t>Organigramme d’une entreprise</a:t>
            </a:r>
          </a:p>
          <a:p>
            <a:pPr lvl="1"/>
            <a:r>
              <a:rPr lang="fr-FR" dirty="0" smtClean="0"/>
              <a:t>Résultat d’un tournoi</a:t>
            </a:r>
          </a:p>
          <a:p>
            <a:r>
              <a:rPr lang="fr-FR" dirty="0" smtClean="0"/>
              <a:t>Informatiques</a:t>
            </a:r>
          </a:p>
          <a:p>
            <a:pPr lvl="1"/>
            <a:r>
              <a:rPr lang="fr-FR" dirty="0" smtClean="0"/>
              <a:t>Système de fichiers</a:t>
            </a:r>
          </a:p>
          <a:p>
            <a:pPr lvl="1"/>
            <a:r>
              <a:rPr lang="fr-FR" dirty="0" smtClean="0"/>
              <a:t>Langages et compilation</a:t>
            </a:r>
          </a:p>
          <a:p>
            <a:pPr lvl="2"/>
            <a:r>
              <a:rPr lang="fr-FR" dirty="0" smtClean="0"/>
              <a:t>Arbre de dérivation</a:t>
            </a:r>
          </a:p>
          <a:p>
            <a:pPr lvl="2"/>
            <a:r>
              <a:rPr lang="fr-FR" dirty="0" smtClean="0"/>
              <a:t>Arbre d’analyse</a:t>
            </a:r>
          </a:p>
          <a:p>
            <a:pPr lvl="1"/>
            <a:r>
              <a:rPr lang="fr-FR" dirty="0" smtClean="0"/>
              <a:t>Traitements récursifs</a:t>
            </a:r>
          </a:p>
          <a:p>
            <a:pPr lvl="1"/>
            <a:r>
              <a:rPr lang="fr-FR" dirty="0" smtClean="0"/>
              <a:t>…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4038600" y="2667000"/>
          <a:ext cx="46482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d’un nœud d’AB</a:t>
            </a:r>
            <a:endParaRPr lang="fr-F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00600" y="2514600"/>
            <a:ext cx="38862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err="1" smtClean="0"/>
              <a:t>typedef</a:t>
            </a:r>
            <a:r>
              <a:rPr lang="en-US" sz="1800" dirty="0" smtClean="0"/>
              <a:t> </a:t>
            </a:r>
            <a:r>
              <a:rPr lang="en-US" sz="1800" dirty="0" err="1" smtClean="0"/>
              <a:t>struct</a:t>
            </a:r>
            <a:r>
              <a:rPr lang="en-US" sz="1800" dirty="0" smtClean="0"/>
              <a:t> </a:t>
            </a:r>
            <a:r>
              <a:rPr lang="en-US" sz="1800" dirty="0" err="1" smtClean="0"/>
              <a:t>noeud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{</a:t>
            </a:r>
            <a:endParaRPr lang="fr-FR" sz="1800" dirty="0" smtClean="0"/>
          </a:p>
          <a:p>
            <a:pPr>
              <a:buNone/>
            </a:pPr>
            <a:r>
              <a:rPr lang="en-US" sz="1800" dirty="0" smtClean="0"/>
              <a:t>  T info;</a:t>
            </a:r>
            <a:endParaRPr lang="fr-FR" sz="1800" dirty="0" smtClean="0"/>
          </a:p>
          <a:p>
            <a:pPr>
              <a:buNone/>
            </a:pPr>
            <a:r>
              <a:rPr lang="en-US" sz="1800" dirty="0" smtClean="0"/>
              <a:t>  </a:t>
            </a:r>
            <a:r>
              <a:rPr lang="en-US" sz="1800" dirty="0" err="1" smtClean="0"/>
              <a:t>struct</a:t>
            </a:r>
            <a:r>
              <a:rPr lang="en-US" sz="1800" dirty="0" smtClean="0"/>
              <a:t> </a:t>
            </a:r>
            <a:r>
              <a:rPr lang="en-US" sz="1800" dirty="0" err="1" smtClean="0"/>
              <a:t>noeud</a:t>
            </a:r>
            <a:r>
              <a:rPr lang="en-US" sz="1800" dirty="0" smtClean="0"/>
              <a:t> *sag, *sad;</a:t>
            </a:r>
          </a:p>
          <a:p>
            <a:pPr>
              <a:buNone/>
            </a:pPr>
            <a:r>
              <a:rPr lang="en-US" sz="1800" dirty="0" smtClean="0"/>
              <a:t>} </a:t>
            </a:r>
            <a:r>
              <a:rPr lang="en-US" sz="1800" dirty="0" err="1" smtClean="0"/>
              <a:t>noed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err="1" smtClean="0"/>
              <a:t>typedef</a:t>
            </a:r>
            <a:r>
              <a:rPr lang="en-US" sz="1800" dirty="0" smtClean="0"/>
              <a:t> </a:t>
            </a:r>
            <a:r>
              <a:rPr lang="en-US" sz="1800" dirty="0" err="1" smtClean="0"/>
              <a:t>noeud</a:t>
            </a:r>
            <a:r>
              <a:rPr lang="en-US" sz="1800" dirty="0" smtClean="0"/>
              <a:t> *</a:t>
            </a:r>
            <a:r>
              <a:rPr lang="en-US" sz="1800" dirty="0" err="1" smtClean="0"/>
              <a:t>arbre</a:t>
            </a:r>
            <a:r>
              <a:rPr lang="en-US" sz="1800" dirty="0" smtClean="0"/>
              <a:t>;</a:t>
            </a:r>
          </a:p>
          <a:p>
            <a:pPr>
              <a:buNone/>
            </a:pPr>
            <a:endParaRPr lang="fr-FR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En langage algorithmique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Exemple de traduction en C</a:t>
            </a:r>
            <a:endParaRPr lang="fr-FR" dirty="0"/>
          </a:p>
        </p:txBody>
      </p:sp>
      <p:grpSp>
        <p:nvGrpSpPr>
          <p:cNvPr id="3" name="Group 27"/>
          <p:cNvGrpSpPr/>
          <p:nvPr/>
        </p:nvGrpSpPr>
        <p:grpSpPr>
          <a:xfrm>
            <a:off x="3429000" y="4953000"/>
            <a:ext cx="1447800" cy="914400"/>
            <a:chOff x="1447800" y="1600200"/>
            <a:chExt cx="1447800" cy="914400"/>
          </a:xfrm>
        </p:grpSpPr>
        <p:sp>
          <p:nvSpPr>
            <p:cNvPr id="13" name="Oval 12"/>
            <p:cNvSpPr/>
            <p:nvPr/>
          </p:nvSpPr>
          <p:spPr>
            <a:xfrm>
              <a:off x="1447800" y="1600200"/>
              <a:ext cx="990600" cy="914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5500" dirty="0" smtClean="0"/>
            </a:p>
          </p:txBody>
        </p:sp>
        <p:cxnSp>
          <p:nvCxnSpPr>
            <p:cNvPr id="14" name="Straight Arrow Connector 13"/>
            <p:cNvCxnSpPr>
              <a:stCxn id="13" idx="6"/>
            </p:cNvCxnSpPr>
            <p:nvPr/>
          </p:nvCxnSpPr>
          <p:spPr>
            <a:xfrm>
              <a:off x="2438400" y="2057400"/>
              <a:ext cx="457200" cy="158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>
            <a:stCxn id="13" idx="2"/>
          </p:cNvCxnSpPr>
          <p:nvPr/>
        </p:nvCxnSpPr>
        <p:spPr>
          <a:xfrm rot="10800000">
            <a:off x="2971800" y="5410200"/>
            <a:ext cx="45720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4495800" cy="119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utilitaires utiles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1200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34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949354"/>
            <a:ext cx="5257800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Algorithme 52 : </a:t>
            </a:r>
            <a:r>
              <a:rPr lang="fr-FR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CréerNoeud</a:t>
            </a:r>
            <a:r>
              <a:rPr lang="fr-FR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 :T) : arbre</a:t>
            </a:r>
            <a:endParaRPr lang="fr-F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 locale : L’arbre a créé et initialisé (arbre singleton)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 	:  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réserver nœud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retourner 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0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4384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ym typeface="Wingdings" pitchFamily="2" charset="2"/>
              </a:rPr>
              <a:t>Arbre binaire (AB)</a:t>
            </a:r>
          </a:p>
          <a:p>
            <a:r>
              <a:rPr lang="fr-FR" dirty="0" smtClean="0">
                <a:sym typeface="Wingdings" pitchFamily="2" charset="2"/>
              </a:rPr>
              <a:t>Représentation SDD d’un AB</a:t>
            </a:r>
          </a:p>
          <a:p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/>
              <a:t>Algorithmes de parcours d’un AB</a:t>
            </a:r>
          </a:p>
          <a:p>
            <a:r>
              <a:rPr lang="fr-FR" dirty="0" smtClean="0"/>
              <a:t>Arbre binaire de recherche (ABR)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IV. Arbres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Parcourir les nœuds d’un arbre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Problème</a:t>
            </a:r>
          </a:p>
          <a:p>
            <a:pPr lvl="1"/>
            <a:r>
              <a:rPr lang="fr-FR" dirty="0" smtClean="0"/>
              <a:t>Comment parcourir un AB, i.e. </a:t>
            </a:r>
          </a:p>
          <a:p>
            <a:pPr lvl="2"/>
            <a:r>
              <a:rPr lang="fr-FR" dirty="0" smtClean="0"/>
              <a:t>Comment visiter chaque nœud une fois et une seule?</a:t>
            </a:r>
          </a:p>
          <a:p>
            <a:r>
              <a:rPr lang="fr-FR" dirty="0" smtClean="0"/>
              <a:t>Deux grand types de parcours</a:t>
            </a:r>
          </a:p>
          <a:p>
            <a:pPr lvl="1"/>
            <a:r>
              <a:rPr lang="fr-FR" dirty="0" smtClean="0"/>
              <a:t>En largeur</a:t>
            </a:r>
          </a:p>
          <a:p>
            <a:pPr lvl="2"/>
            <a:r>
              <a:rPr lang="fr-FR" dirty="0" smtClean="0"/>
              <a:t>Niveau par niveau</a:t>
            </a:r>
          </a:p>
          <a:p>
            <a:pPr lvl="2"/>
            <a:r>
              <a:rPr lang="fr-FR" dirty="0" smtClean="0"/>
              <a:t>Naturellement itératif</a:t>
            </a:r>
          </a:p>
          <a:p>
            <a:pPr lvl="1"/>
            <a:r>
              <a:rPr lang="fr-FR" dirty="0" smtClean="0"/>
              <a:t>En profondeur</a:t>
            </a:r>
          </a:p>
          <a:p>
            <a:pPr lvl="2"/>
            <a:r>
              <a:rPr lang="fr-FR" dirty="0" smtClean="0"/>
              <a:t>Branche par branche</a:t>
            </a:r>
          </a:p>
          <a:p>
            <a:pPr lvl="2"/>
            <a:r>
              <a:rPr lang="fr-FR" dirty="0" smtClean="0"/>
              <a:t>Naturellement récursif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largeur</a:t>
            </a:r>
            <a:r>
              <a:rPr lang="fr-FR" baseline="30000" dirty="0" smtClean="0"/>
              <a:t>(ex. </a:t>
            </a:r>
            <a:r>
              <a:rPr lang="fr-FR" baseline="30000" dirty="0" err="1" smtClean="0"/>
              <a:t>wikipedia</a:t>
            </a:r>
            <a:r>
              <a:rPr lang="fr-FR" baseline="30000" dirty="0" smtClean="0"/>
              <a:t>)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3"/>
            <a:endCxn id="13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5"/>
            <a:endCxn id="14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4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76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13" idx="3"/>
            <a:endCxn id="3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5"/>
            <a:endCxn id="36" idx="0"/>
          </p:cNvCxnSpPr>
          <p:nvPr/>
        </p:nvCxnSpPr>
        <p:spPr>
          <a:xfrm>
            <a:off x="3393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14" idx="5"/>
            <a:endCxn id="52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7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36" idx="3"/>
            <a:endCxn id="57" idx="0"/>
          </p:cNvCxnSpPr>
          <p:nvPr/>
        </p:nvCxnSpPr>
        <p:spPr>
          <a:xfrm flipH="1">
            <a:off x="3124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5"/>
            <a:endCxn id="58" idx="0"/>
          </p:cNvCxnSpPr>
          <p:nvPr/>
        </p:nvCxnSpPr>
        <p:spPr>
          <a:xfrm>
            <a:off x="39270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2" idx="3"/>
            <a:endCxn id="63" idx="0"/>
          </p:cNvCxnSpPr>
          <p:nvPr/>
        </p:nvCxnSpPr>
        <p:spPr>
          <a:xfrm flipH="1">
            <a:off x="5410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819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3124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3429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</a:t>
            </a:r>
            <a:endParaRPr lang="fr-FR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37338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</a:t>
            </a:r>
            <a:endParaRPr lang="fr-FR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40386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</a:t>
            </a:r>
            <a:endParaRPr lang="fr-FR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4343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</a:t>
            </a:r>
            <a:endParaRPr lang="fr-FR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4648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7</a:t>
            </a:r>
            <a:endParaRPr lang="fr-FR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953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8</a:t>
            </a:r>
            <a:endParaRPr lang="fr-FR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257800" y="6019800"/>
            <a:ext cx="31130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largeur (itératif)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0275"/>
            <a:ext cx="7924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largeur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3"/>
            <a:endCxn id="13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5"/>
            <a:endCxn id="14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4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76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13" idx="3"/>
            <a:endCxn id="3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5"/>
            <a:endCxn id="36" idx="0"/>
          </p:cNvCxnSpPr>
          <p:nvPr/>
        </p:nvCxnSpPr>
        <p:spPr>
          <a:xfrm>
            <a:off x="3393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14" idx="5"/>
            <a:endCxn id="52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7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36" idx="3"/>
            <a:endCxn id="57" idx="0"/>
          </p:cNvCxnSpPr>
          <p:nvPr/>
        </p:nvCxnSpPr>
        <p:spPr>
          <a:xfrm flipH="1">
            <a:off x="3124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5"/>
            <a:endCxn id="58" idx="0"/>
          </p:cNvCxnSpPr>
          <p:nvPr/>
        </p:nvCxnSpPr>
        <p:spPr>
          <a:xfrm>
            <a:off x="39270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2" idx="3"/>
            <a:endCxn id="63" idx="0"/>
          </p:cNvCxnSpPr>
          <p:nvPr/>
        </p:nvCxnSpPr>
        <p:spPr>
          <a:xfrm flipH="1">
            <a:off x="5410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534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8153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7772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391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010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629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248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867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5486400" y="1676400"/>
            <a:ext cx="3810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24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429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</a:t>
            </a:r>
            <a:endParaRPr lang="fr-FR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7338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</a:t>
            </a:r>
            <a:endParaRPr lang="fr-FR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</a:t>
            </a:r>
            <a:endParaRPr lang="fr-FR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343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</a:t>
            </a:r>
            <a:endParaRPr lang="fr-FR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648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7</a:t>
            </a:r>
            <a:endParaRPr lang="fr-FR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53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8</a:t>
            </a:r>
            <a:endParaRPr lang="fr-FR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257800" y="6019800"/>
            <a:ext cx="31130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5" grpId="0" animBg="1"/>
      <p:bldP spid="36" grpId="0" animBg="1"/>
      <p:bldP spid="52" grpId="0" animBg="1"/>
      <p:bldP spid="57" grpId="0" animBg="1"/>
      <p:bldP spid="58" grpId="0" animBg="1"/>
      <p:bldP spid="63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largeur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defRPr/>
            </a:pPr>
            <a:r>
              <a:rPr lang="fr-FR" dirty="0" smtClean="0"/>
              <a:t>Implémentation récursive ?</a:t>
            </a:r>
          </a:p>
          <a:p>
            <a:pPr lvl="1">
              <a:defRPr/>
            </a:pPr>
            <a:r>
              <a:rPr lang="fr-FR" dirty="0" smtClean="0"/>
              <a:t>Sans lien direct entre frères, ça parait difficile !</a:t>
            </a:r>
            <a:endParaRPr lang="fr-FR" sz="2300" dirty="0" smtClean="0"/>
          </a:p>
          <a:p>
            <a:pPr lvl="0">
              <a:defRPr/>
            </a:pPr>
            <a:r>
              <a:rPr lang="fr-FR" dirty="0" smtClean="0"/>
              <a:t>Pour parcourir de droite à gauche ?</a:t>
            </a:r>
          </a:p>
          <a:p>
            <a:pPr lvl="1">
              <a:defRPr/>
            </a:pPr>
            <a:r>
              <a:rPr lang="fr-FR" dirty="0" smtClean="0"/>
              <a:t>Deux instructions à permuter !</a:t>
            </a:r>
          </a:p>
          <a:p>
            <a:pPr lvl="0">
              <a:defRPr/>
            </a:pPr>
            <a:r>
              <a:rPr lang="fr-FR" dirty="0" smtClean="0"/>
              <a:t>Pour généraliser à un arbre </a:t>
            </a:r>
            <a:r>
              <a:rPr lang="fr-FR" i="1" dirty="0" smtClean="0"/>
              <a:t>n</a:t>
            </a:r>
            <a:r>
              <a:rPr lang="fr-FR" dirty="0" smtClean="0"/>
              <a:t>-aire ?</a:t>
            </a:r>
          </a:p>
          <a:p>
            <a:pPr lvl="1">
              <a:defRPr/>
            </a:pPr>
            <a:r>
              <a:rPr lang="fr-FR" dirty="0" smtClean="0"/>
              <a:t>A chaque itération de la boucle</a:t>
            </a:r>
          </a:p>
          <a:p>
            <a:pPr marL="109728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fr-FR" dirty="0" smtClean="0"/>
              <a:t>Défiler le nœud courant</a:t>
            </a:r>
          </a:p>
          <a:p>
            <a:pPr marL="109728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fr-FR" dirty="0" smtClean="0"/>
              <a:t>Enfiler tous ses successeurs directs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en profondeur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Conception naturellement récursive</a:t>
            </a:r>
          </a:p>
          <a:p>
            <a:pPr lvl="1"/>
            <a:r>
              <a:rPr lang="fr-FR" dirty="0" smtClean="0"/>
              <a:t>Série de trois instructions</a:t>
            </a:r>
          </a:p>
          <a:p>
            <a:pPr lvl="2"/>
            <a:r>
              <a:rPr lang="fr-FR" dirty="0" smtClean="0"/>
              <a:t>Traitement du nœud courant (le parent)</a:t>
            </a:r>
          </a:p>
          <a:p>
            <a:pPr lvl="2"/>
            <a:r>
              <a:rPr lang="fr-FR" dirty="0" smtClean="0"/>
              <a:t>Appels récursif sur ses deux enfants</a:t>
            </a:r>
          </a:p>
          <a:p>
            <a:r>
              <a:rPr lang="fr-FR" dirty="0" smtClean="0"/>
              <a:t>On distingue trois types de parcours</a:t>
            </a:r>
          </a:p>
          <a:p>
            <a:pPr lvl="1"/>
            <a:r>
              <a:rPr lang="fr-FR" dirty="0" smtClean="0"/>
              <a:t>Selon l’ordre de ces trois instructions</a:t>
            </a:r>
          </a:p>
          <a:p>
            <a:pPr lvl="2"/>
            <a:r>
              <a:rPr lang="fr-FR" dirty="0" smtClean="0"/>
              <a:t>Pré-ordre (ou préfixe)</a:t>
            </a:r>
          </a:p>
          <a:p>
            <a:pPr lvl="3"/>
            <a:r>
              <a:rPr lang="fr-FR" dirty="0" smtClean="0"/>
              <a:t>parent puis enfants</a:t>
            </a:r>
          </a:p>
          <a:p>
            <a:pPr lvl="2"/>
            <a:r>
              <a:rPr lang="fr-FR" dirty="0" smtClean="0"/>
              <a:t>In-ordre (ou infixe)</a:t>
            </a:r>
          </a:p>
          <a:p>
            <a:pPr lvl="3"/>
            <a:r>
              <a:rPr lang="fr-FR" dirty="0" smtClean="0"/>
              <a:t>premier enfant, parent, puis second enfant</a:t>
            </a:r>
          </a:p>
          <a:p>
            <a:pPr lvl="2"/>
            <a:r>
              <a:rPr lang="fr-FR" dirty="0" smtClean="0"/>
              <a:t>Post-ordre (ou </a:t>
            </a:r>
            <a:r>
              <a:rPr lang="fr-FR" dirty="0" err="1" smtClean="0"/>
              <a:t>postfixe</a:t>
            </a:r>
            <a:r>
              <a:rPr lang="fr-FR" dirty="0" smtClean="0"/>
              <a:t>)</a:t>
            </a:r>
          </a:p>
          <a:p>
            <a:pPr lvl="3"/>
            <a:r>
              <a:rPr lang="fr-FR" dirty="0" smtClean="0"/>
              <a:t>enfants puis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Structure fondamentale de l’informatique</a:t>
            </a:r>
          </a:p>
          <a:p>
            <a:r>
              <a:rPr lang="fr-FR" dirty="0" smtClean="0"/>
              <a:t>Définition et traitement naturellement récursifs</a:t>
            </a:r>
          </a:p>
          <a:p>
            <a:r>
              <a:rPr lang="fr-FR" dirty="0" smtClean="0"/>
              <a:t>En précisant une relation d’ordre sur les éléments</a:t>
            </a:r>
          </a:p>
          <a:p>
            <a:pPr lvl="1"/>
            <a:r>
              <a:rPr lang="fr-FR" dirty="0" smtClean="0"/>
              <a:t>Arbre de recherche</a:t>
            </a:r>
          </a:p>
          <a:p>
            <a:pPr lvl="2"/>
            <a:r>
              <a:rPr lang="fr-FR" dirty="0" smtClean="0"/>
              <a:t>Ordre horizontal</a:t>
            </a:r>
          </a:p>
          <a:p>
            <a:pPr lvl="1"/>
            <a:r>
              <a:rPr lang="fr-FR" dirty="0" smtClean="0"/>
              <a:t>Structure de tas</a:t>
            </a:r>
          </a:p>
          <a:p>
            <a:pPr lvl="2"/>
            <a:r>
              <a:rPr lang="fr-FR" dirty="0" smtClean="0"/>
              <a:t>Ordre vertical</a:t>
            </a:r>
          </a:p>
          <a:p>
            <a:r>
              <a:rPr lang="fr-FR" dirty="0" smtClean="0"/>
              <a:t>En précisant une condition d’équilibre</a:t>
            </a:r>
          </a:p>
          <a:p>
            <a:pPr lvl="1"/>
            <a:r>
              <a:rPr lang="fr-FR" dirty="0" smtClean="0"/>
              <a:t>Arbre auto-équilibrés (AVL)</a:t>
            </a:r>
          </a:p>
          <a:p>
            <a:r>
              <a:rPr lang="fr-FR" dirty="0" smtClean="0"/>
              <a:t>…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profondeur pré-ordre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3"/>
            <a:endCxn id="13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5"/>
            <a:endCxn id="14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4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76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13" idx="3"/>
            <a:endCxn id="3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5"/>
            <a:endCxn id="36" idx="0"/>
          </p:cNvCxnSpPr>
          <p:nvPr/>
        </p:nvCxnSpPr>
        <p:spPr>
          <a:xfrm>
            <a:off x="3393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14" idx="5"/>
            <a:endCxn id="52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7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36" idx="3"/>
            <a:endCxn id="57" idx="0"/>
          </p:cNvCxnSpPr>
          <p:nvPr/>
        </p:nvCxnSpPr>
        <p:spPr>
          <a:xfrm flipH="1">
            <a:off x="3124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5"/>
            <a:endCxn id="58" idx="0"/>
          </p:cNvCxnSpPr>
          <p:nvPr/>
        </p:nvCxnSpPr>
        <p:spPr>
          <a:xfrm>
            <a:off x="39270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2" idx="3"/>
            <a:endCxn id="63" idx="0"/>
          </p:cNvCxnSpPr>
          <p:nvPr/>
        </p:nvCxnSpPr>
        <p:spPr>
          <a:xfrm flipH="1">
            <a:off x="5410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</a:t>
            </a:r>
            <a:endParaRPr lang="fr-F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7</a:t>
            </a:r>
            <a:endParaRPr lang="fr-FR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8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6019800"/>
            <a:ext cx="31130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profondeur in-ordre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3"/>
            <a:endCxn id="13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5"/>
            <a:endCxn id="14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4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76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13" idx="3"/>
            <a:endCxn id="3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5"/>
            <a:endCxn id="36" idx="0"/>
          </p:cNvCxnSpPr>
          <p:nvPr/>
        </p:nvCxnSpPr>
        <p:spPr>
          <a:xfrm>
            <a:off x="3393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14" idx="5"/>
            <a:endCxn id="52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7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36" idx="3"/>
            <a:endCxn id="57" idx="0"/>
          </p:cNvCxnSpPr>
          <p:nvPr/>
        </p:nvCxnSpPr>
        <p:spPr>
          <a:xfrm flipH="1">
            <a:off x="3124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5"/>
            <a:endCxn id="58" idx="0"/>
          </p:cNvCxnSpPr>
          <p:nvPr/>
        </p:nvCxnSpPr>
        <p:spPr>
          <a:xfrm>
            <a:off x="39270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2" idx="3"/>
            <a:endCxn id="63" idx="0"/>
          </p:cNvCxnSpPr>
          <p:nvPr/>
        </p:nvCxnSpPr>
        <p:spPr>
          <a:xfrm flipH="1">
            <a:off x="5410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</a:t>
            </a:r>
            <a:endParaRPr lang="fr-F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7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</a:t>
            </a:r>
            <a:endParaRPr lang="fr-F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8</a:t>
            </a:r>
            <a:endParaRPr lang="fr-FR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6019800"/>
            <a:ext cx="31130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profondeur post-ordre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3"/>
            <a:endCxn id="13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5"/>
            <a:endCxn id="14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4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76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13" idx="3"/>
            <a:endCxn id="3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5"/>
            <a:endCxn id="36" idx="0"/>
          </p:cNvCxnSpPr>
          <p:nvPr/>
        </p:nvCxnSpPr>
        <p:spPr>
          <a:xfrm>
            <a:off x="3393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14" idx="5"/>
            <a:endCxn id="52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7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36" idx="3"/>
            <a:endCxn id="57" idx="0"/>
          </p:cNvCxnSpPr>
          <p:nvPr/>
        </p:nvCxnSpPr>
        <p:spPr>
          <a:xfrm flipH="1">
            <a:off x="3124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5"/>
            <a:endCxn id="58" idx="0"/>
          </p:cNvCxnSpPr>
          <p:nvPr/>
        </p:nvCxnSpPr>
        <p:spPr>
          <a:xfrm>
            <a:off x="39270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2" idx="3"/>
            <a:endCxn id="63" idx="0"/>
          </p:cNvCxnSpPr>
          <p:nvPr/>
        </p:nvCxnSpPr>
        <p:spPr>
          <a:xfrm flipH="1">
            <a:off x="5410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</a:t>
            </a:r>
            <a:endParaRPr lang="fr-F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7</a:t>
            </a:r>
            <a:endParaRPr lang="fr-F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8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</a:t>
            </a:r>
            <a:endParaRPr lang="fr-F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0386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343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6019800"/>
            <a:ext cx="31130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profondeur (récursif)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05125"/>
            <a:ext cx="7905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profondeur (itératif)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100" name="Picture 4" descr="C:\Users\Pepper\AppData\Local\Microsoft\Windows\Temporary Internet Files\Content.IE5\RR9XGNVW\MP9004308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114800" y="1676400"/>
            <a:ext cx="762000" cy="762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934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Parcours en profondeur</a:t>
            </a:r>
            <a:endParaRPr lang="fr-FR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3"/>
            <a:endCxn id="13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5"/>
            <a:endCxn id="14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4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276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13" idx="3"/>
            <a:endCxn id="3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5"/>
            <a:endCxn id="36" idx="0"/>
          </p:cNvCxnSpPr>
          <p:nvPr/>
        </p:nvCxnSpPr>
        <p:spPr>
          <a:xfrm>
            <a:off x="3393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14" idx="5"/>
            <a:endCxn id="52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7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>
            <a:stCxn id="36" idx="3"/>
            <a:endCxn id="57" idx="0"/>
          </p:cNvCxnSpPr>
          <p:nvPr/>
        </p:nvCxnSpPr>
        <p:spPr>
          <a:xfrm flipH="1">
            <a:off x="3124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5"/>
            <a:endCxn id="58" idx="0"/>
          </p:cNvCxnSpPr>
          <p:nvPr/>
        </p:nvCxnSpPr>
        <p:spPr>
          <a:xfrm>
            <a:off x="39270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5029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>
            <a:stCxn id="52" idx="3"/>
            <a:endCxn id="63" idx="0"/>
          </p:cNvCxnSpPr>
          <p:nvPr/>
        </p:nvCxnSpPr>
        <p:spPr>
          <a:xfrm flipH="1">
            <a:off x="54102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543800" y="4724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7543800" y="4343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543800" y="4724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543800" y="4343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543800" y="3962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7543800" y="4343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7543800" y="3962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7543800" y="4724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7543800" y="4724400"/>
            <a:ext cx="8382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62" name="TextBox 61"/>
          <p:cNvSpPr txBox="1"/>
          <p:nvPr/>
        </p:nvSpPr>
        <p:spPr>
          <a:xfrm>
            <a:off x="2819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endParaRPr lang="fr-FR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3124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429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</a:t>
            </a:r>
            <a:endParaRPr lang="fr-FR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37338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5</a:t>
            </a:r>
            <a:endParaRPr lang="fr-FR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40386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7</a:t>
            </a:r>
            <a:endParaRPr lang="fr-FR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43434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8</a:t>
            </a:r>
            <a:endParaRPr lang="fr-FR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46482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</a:t>
            </a:r>
            <a:endParaRPr lang="fr-FR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4953000" y="6019800"/>
            <a:ext cx="311304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</a:t>
            </a:r>
            <a:endParaRPr lang="fr-FR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5257800" y="6019800"/>
            <a:ext cx="31130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9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5" grpId="0" animBg="1"/>
      <p:bldP spid="36" grpId="0" animBg="1"/>
      <p:bldP spid="52" grpId="0" animBg="1"/>
      <p:bldP spid="57" grpId="0" animBg="1"/>
      <p:bldP spid="58" grpId="0" animBg="1"/>
      <p:bldP spid="63" grpId="0" animBg="1"/>
      <p:bldP spid="34" grpId="0" animBg="1"/>
      <p:bldP spid="34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Quelques exemples d’algorithmes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Compter le nombre d’éléments d’un AB</a:t>
            </a:r>
          </a:p>
          <a:p>
            <a:r>
              <a:rPr lang="fr-FR" dirty="0" smtClean="0"/>
              <a:t>Libérer la mémoire occupée par un arbre</a:t>
            </a:r>
          </a:p>
          <a:p>
            <a:r>
              <a:rPr lang="fr-FR" dirty="0" smtClean="0"/>
              <a:t>Mesurer la hauteur d’un AB</a:t>
            </a:r>
          </a:p>
          <a:p>
            <a:r>
              <a:rPr lang="fr-FR" dirty="0" smtClean="0"/>
              <a:t>Soient deux adresses de nœuds</a:t>
            </a:r>
          </a:p>
          <a:p>
            <a:pPr lvl="1"/>
            <a:r>
              <a:rPr lang="fr-FR" dirty="0" smtClean="0"/>
              <a:t>Vérifier qu’ils forment branche</a:t>
            </a:r>
          </a:p>
          <a:p>
            <a:pPr lvl="2"/>
            <a:r>
              <a:rPr lang="fr-FR" dirty="0" smtClean="0"/>
              <a:t>i.e. que le premier est l’ancêtre du second</a:t>
            </a:r>
          </a:p>
          <a:p>
            <a:pPr lvl="1"/>
            <a:r>
              <a:rPr lang="fr-FR" dirty="0" smtClean="0"/>
              <a:t>Retourner cette branche sous forme de LSC</a:t>
            </a:r>
          </a:p>
          <a:p>
            <a:r>
              <a:rPr lang="fr-FR" dirty="0" smtClean="0"/>
              <a:t>Créer un arbre parfait de hauteur n dont les nœuds contiennent respectivement 1, 2, …, </a:t>
            </a:r>
            <a:r>
              <a:rPr lang="fr-FR" sz="2800" dirty="0" smtClean="0"/>
              <a:t>2</a:t>
            </a:r>
            <a:r>
              <a:rPr lang="fr-FR" sz="2800" i="1" baseline="30000" dirty="0" smtClean="0"/>
              <a:t>n</a:t>
            </a:r>
            <a:r>
              <a:rPr lang="fr-FR" sz="2800" baseline="30000" dirty="0" smtClean="0"/>
              <a:t> + 1</a:t>
            </a:r>
            <a:r>
              <a:rPr lang="fr-FR" sz="2800" dirty="0" smtClean="0"/>
              <a:t> – 1, suivant un parcours en largeur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Compter le nombre d’éléments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79343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Libérer la mémoire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Mesurer la hauteur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2276475"/>
            <a:ext cx="79343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(théorie des graphes)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Arbre</a:t>
            </a:r>
          </a:p>
          <a:p>
            <a:pPr lvl="1"/>
            <a:r>
              <a:rPr lang="fr-FR" dirty="0" smtClean="0"/>
              <a:t>Arbre</a:t>
            </a:r>
          </a:p>
          <a:p>
            <a:pPr lvl="2"/>
            <a:r>
              <a:rPr lang="fr-FR" dirty="0" smtClean="0"/>
              <a:t>graphe connexe acyclique</a:t>
            </a:r>
          </a:p>
          <a:p>
            <a:pPr lvl="1"/>
            <a:r>
              <a:rPr lang="fr-FR" dirty="0" smtClean="0"/>
              <a:t>Arbre binaire</a:t>
            </a:r>
          </a:p>
          <a:p>
            <a:pPr lvl="2"/>
            <a:r>
              <a:rPr lang="fr-FR" dirty="0" smtClean="0"/>
              <a:t>arbre dont le degré des nœuds est au plus 3</a:t>
            </a:r>
          </a:p>
          <a:p>
            <a:pPr lvl="1"/>
            <a:r>
              <a:rPr lang="fr-FR" dirty="0" smtClean="0"/>
              <a:t>Ce sont des graphes non orientés, sans racine</a:t>
            </a:r>
          </a:p>
          <a:p>
            <a:r>
              <a:rPr lang="fr-FR" dirty="0" smtClean="0"/>
              <a:t>Arbre binaire enraciné</a:t>
            </a:r>
          </a:p>
          <a:p>
            <a:pPr lvl="1"/>
            <a:r>
              <a:rPr lang="fr-FR" dirty="0" smtClean="0"/>
              <a:t>On précise arbitrairement un nœud en tant que racine</a:t>
            </a:r>
          </a:p>
          <a:p>
            <a:pPr lvl="2"/>
            <a:r>
              <a:rPr lang="fr-FR" dirty="0" smtClean="0"/>
              <a:t>Parmi les nœuds de degré au plus deux</a:t>
            </a:r>
          </a:p>
          <a:p>
            <a:pPr lvl="1"/>
            <a:r>
              <a:rPr lang="fr-FR" dirty="0" smtClean="0"/>
              <a:t>L’orientation (relation parent-enfant) est alors induite</a:t>
            </a:r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Vérifier la branche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 problème peut être reformulé</a:t>
            </a:r>
          </a:p>
          <a:p>
            <a:pPr lvl="1"/>
            <a:r>
              <a:rPr lang="fr-FR" dirty="0" smtClean="0"/>
              <a:t>Vérifier que le second nœud représente un sous-arbre de l’arbre représenté par le premier</a:t>
            </a:r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71875"/>
            <a:ext cx="7924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Construire la branche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L’idée</a:t>
            </a:r>
          </a:p>
          <a:p>
            <a:pPr lvl="1"/>
            <a:r>
              <a:rPr lang="fr-FR" dirty="0" smtClean="0"/>
              <a:t>1. Descendre récursivement dans toutes les branches</a:t>
            </a:r>
          </a:p>
          <a:p>
            <a:pPr lvl="2"/>
            <a:r>
              <a:rPr lang="fr-FR" dirty="0" smtClean="0"/>
              <a:t>Le nœud cible, et seulement lui, initie une liste (la queue)</a:t>
            </a:r>
          </a:p>
          <a:p>
            <a:pPr lvl="1"/>
            <a:r>
              <a:rPr lang="fr-FR" dirty="0" smtClean="0"/>
              <a:t>2. En remontant, compléter par ajout préfixe (tête)</a:t>
            </a:r>
          </a:p>
          <a:p>
            <a:pPr lvl="2"/>
            <a:r>
              <a:rPr lang="fr-FR" dirty="0" smtClean="0"/>
              <a:t>Ssi l’un des deux fils n’a pas retourné une liste nulle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Construire la branche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96203"/>
            <a:ext cx="6257925" cy="498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Créer un arbre parfait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95525"/>
            <a:ext cx="7915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Arbre Binaire de Recherche (ABR)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C’est un AB tel pour tout nœud a</a:t>
            </a:r>
          </a:p>
          <a:p>
            <a:pPr lvl="1"/>
            <a:r>
              <a:rPr lang="fr-FR" i="1" dirty="0" smtClean="0"/>
              <a:t>max</a:t>
            </a:r>
            <a:r>
              <a:rPr lang="fr-FR" dirty="0" smtClean="0"/>
              <a:t>(</a:t>
            </a:r>
            <a:r>
              <a:rPr lang="fr-FR" i="1" dirty="0" err="1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</a:t>
            </a:r>
            <a:r>
              <a:rPr lang="fr-FR" dirty="0" smtClean="0">
                <a:sym typeface="Wingdings" pitchFamily="2" charset="2"/>
              </a:rPr>
              <a:t>info</a:t>
            </a:r>
            <a:r>
              <a:rPr lang="fr-FR" dirty="0" smtClean="0"/>
              <a:t>) ≤ </a:t>
            </a:r>
            <a:r>
              <a:rPr lang="fr-FR" i="1" dirty="0" smtClean="0"/>
              <a:t>a</a:t>
            </a:r>
            <a:r>
              <a:rPr lang="fr-FR" i="1" dirty="0" smtClean="0">
                <a:sym typeface="Wingdings" pitchFamily="2" charset="2"/>
              </a:rPr>
              <a:t>info</a:t>
            </a:r>
            <a:r>
              <a:rPr lang="fr-FR" dirty="0" smtClean="0"/>
              <a:t> ≤ </a:t>
            </a:r>
            <a:r>
              <a:rPr lang="fr-FR" i="1" dirty="0" smtClean="0"/>
              <a:t>min</a:t>
            </a:r>
            <a:r>
              <a:rPr lang="fr-FR" dirty="0" smtClean="0"/>
              <a:t>(</a:t>
            </a:r>
            <a:r>
              <a:rPr lang="fr-FR" i="1" dirty="0" err="1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</a:t>
            </a:r>
            <a:r>
              <a:rPr lang="fr-FR" dirty="0" smtClean="0">
                <a:sym typeface="Wingdings" pitchFamily="2" charset="2"/>
              </a:rPr>
              <a:t>info</a:t>
            </a:r>
            <a:r>
              <a:rPr lang="fr-FR" dirty="0" smtClean="0"/>
              <a:t>) (ordre croissant)</a:t>
            </a:r>
          </a:p>
          <a:p>
            <a:pPr lvl="1"/>
            <a:r>
              <a:rPr lang="fr-FR" i="1" dirty="0" smtClean="0"/>
              <a:t>max</a:t>
            </a:r>
            <a:r>
              <a:rPr lang="fr-FR" dirty="0" smtClean="0"/>
              <a:t>(</a:t>
            </a:r>
            <a:r>
              <a:rPr lang="fr-FR" i="1" dirty="0" err="1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</a:t>
            </a:r>
            <a:r>
              <a:rPr lang="fr-FR" dirty="0">
                <a:sym typeface="Wingdings" pitchFamily="2" charset="2"/>
              </a:rPr>
              <a:t> info</a:t>
            </a:r>
            <a:r>
              <a:rPr lang="fr-FR" dirty="0" smtClean="0"/>
              <a:t>) ≤ </a:t>
            </a:r>
            <a:r>
              <a:rPr lang="fr-FR" i="1" dirty="0" smtClean="0"/>
              <a:t>a</a:t>
            </a:r>
            <a:r>
              <a:rPr lang="fr-FR" i="1" dirty="0">
                <a:sym typeface="Wingdings" pitchFamily="2" charset="2"/>
              </a:rPr>
              <a:t> info</a:t>
            </a:r>
            <a:r>
              <a:rPr lang="fr-FR" dirty="0" smtClean="0"/>
              <a:t> ≤ </a:t>
            </a:r>
            <a:r>
              <a:rPr lang="fr-FR" i="1" dirty="0" smtClean="0"/>
              <a:t>min</a:t>
            </a:r>
            <a:r>
              <a:rPr lang="fr-FR" dirty="0" smtClean="0"/>
              <a:t>(</a:t>
            </a:r>
            <a:r>
              <a:rPr lang="fr-FR" i="1" dirty="0" err="1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</a:t>
            </a:r>
            <a:r>
              <a:rPr lang="fr-FR" dirty="0">
                <a:sym typeface="Wingdings" pitchFamily="2" charset="2"/>
              </a:rPr>
              <a:t> </a:t>
            </a:r>
            <a:r>
              <a:rPr lang="fr-FR" dirty="0" smtClean="0">
                <a:sym typeface="Wingdings" pitchFamily="2" charset="2"/>
              </a:rPr>
              <a:t>info </a:t>
            </a:r>
            <a:r>
              <a:rPr lang="fr-FR" dirty="0" smtClean="0"/>
              <a:t>) (ordre décroissant)</a:t>
            </a:r>
          </a:p>
          <a:p>
            <a:r>
              <a:rPr lang="fr-FR" dirty="0" smtClean="0"/>
              <a:t>La relation porte</a:t>
            </a:r>
          </a:p>
          <a:p>
            <a:pPr lvl="1"/>
            <a:r>
              <a:rPr lang="fr-FR" dirty="0" smtClean="0"/>
              <a:t>Sur les éléments des nœuds et non pas sur les adresses</a:t>
            </a:r>
          </a:p>
          <a:p>
            <a:r>
              <a:rPr lang="fr-FR" dirty="0" smtClean="0"/>
              <a:t>Il s’agit d’une relation d’ordre (bon ordre)</a:t>
            </a:r>
          </a:p>
          <a:p>
            <a:pPr lvl="1"/>
            <a:r>
              <a:rPr lang="fr-FR" dirty="0" smtClean="0"/>
              <a:t>Elle en induit une par niveau</a:t>
            </a:r>
          </a:p>
          <a:p>
            <a:pPr lvl="2"/>
            <a:r>
              <a:rPr lang="fr-FR" dirty="0" smtClean="0"/>
              <a:t>Les frères sont bien ordonnés</a:t>
            </a:r>
          </a:p>
          <a:p>
            <a:pPr lvl="1"/>
            <a:r>
              <a:rPr lang="fr-FR" dirty="0" smtClean="0"/>
              <a:t>Si on impose &lt;, relation d’ordre totale</a:t>
            </a:r>
          </a:p>
          <a:p>
            <a:r>
              <a:rPr lang="fr-FR" dirty="0" smtClean="0"/>
              <a:t>Pour consultation de la littérature</a:t>
            </a:r>
          </a:p>
          <a:p>
            <a:pPr lvl="1"/>
            <a:r>
              <a:rPr lang="fr-FR" dirty="0" smtClean="0"/>
              <a:t>EN : </a:t>
            </a:r>
            <a:r>
              <a:rPr lang="fr-FR" dirty="0" err="1" smtClean="0"/>
              <a:t>Binary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Tree</a:t>
            </a:r>
            <a:r>
              <a:rPr lang="fr-FR" dirty="0" smtClean="0"/>
              <a:t> (BST)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30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15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9" idx="3"/>
            <a:endCxn id="10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5"/>
            <a:endCxn id="11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35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1" idx="3"/>
            <a:endCxn id="14" idx="0"/>
          </p:cNvCxnSpPr>
          <p:nvPr/>
        </p:nvCxnSpPr>
        <p:spPr>
          <a:xfrm flipH="1">
            <a:off x="4876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1" idx="5"/>
            <a:endCxn id="18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764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11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5" idx="3"/>
            <a:endCxn id="20" idx="0"/>
          </p:cNvCxnSpPr>
          <p:nvPr/>
        </p:nvCxnSpPr>
        <p:spPr>
          <a:xfrm flipH="1">
            <a:off x="20574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5"/>
            <a:endCxn id="21" idx="0"/>
          </p:cNvCxnSpPr>
          <p:nvPr/>
        </p:nvCxnSpPr>
        <p:spPr>
          <a:xfrm>
            <a:off x="28602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ABR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30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15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9" idx="3"/>
            <a:endCxn id="10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5"/>
            <a:endCxn id="11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35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1" idx="3"/>
            <a:endCxn id="14" idx="0"/>
          </p:cNvCxnSpPr>
          <p:nvPr/>
        </p:nvCxnSpPr>
        <p:spPr>
          <a:xfrm flipH="1">
            <a:off x="4876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1" idx="5"/>
            <a:endCxn id="18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764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16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5" idx="3"/>
            <a:endCxn id="20" idx="0"/>
          </p:cNvCxnSpPr>
          <p:nvPr/>
        </p:nvCxnSpPr>
        <p:spPr>
          <a:xfrm flipH="1">
            <a:off x="20574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5"/>
            <a:endCxn id="21" idx="0"/>
          </p:cNvCxnSpPr>
          <p:nvPr/>
        </p:nvCxnSpPr>
        <p:spPr>
          <a:xfrm>
            <a:off x="28602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Rechercher un élément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Simple dichotomie</a:t>
            </a:r>
          </a:p>
          <a:p>
            <a:pPr lvl="1"/>
            <a:r>
              <a:rPr lang="fr-FR" dirty="0" smtClean="0"/>
              <a:t>Plus besoin d’algorithme récursif et couteux</a:t>
            </a:r>
          </a:p>
          <a:p>
            <a:pPr lvl="1"/>
            <a:r>
              <a:rPr lang="fr-FR" dirty="0" smtClean="0"/>
              <a:t>Une boucle d’itération suffit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 : on recherche 11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30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43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15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9200" y="2819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50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9" idx="3"/>
            <a:endCxn id="10" idx="7"/>
          </p:cNvCxnSpPr>
          <p:nvPr/>
        </p:nvCxnSpPr>
        <p:spPr>
          <a:xfrm flipH="1">
            <a:off x="3393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5"/>
            <a:endCxn id="11" idx="1"/>
          </p:cNvCxnSpPr>
          <p:nvPr/>
        </p:nvCxnSpPr>
        <p:spPr>
          <a:xfrm>
            <a:off x="4536608" y="2326808"/>
            <a:ext cx="604184" cy="604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95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35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1" idx="3"/>
            <a:endCxn id="14" idx="0"/>
          </p:cNvCxnSpPr>
          <p:nvPr/>
        </p:nvCxnSpPr>
        <p:spPr>
          <a:xfrm flipH="1">
            <a:off x="4876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5" idx="0"/>
          </p:cNvCxnSpPr>
          <p:nvPr/>
        </p:nvCxnSpPr>
        <p:spPr>
          <a:xfrm flipH="1">
            <a:off x="2590800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62600" y="3962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60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1" idx="5"/>
            <a:endCxn id="18" idx="0"/>
          </p:cNvCxnSpPr>
          <p:nvPr/>
        </p:nvCxnSpPr>
        <p:spPr>
          <a:xfrm>
            <a:off x="5679608" y="3469808"/>
            <a:ext cx="263992" cy="49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764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0" y="5140792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11</a:t>
            </a:r>
            <a:endParaRPr lang="fr-FR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5" idx="3"/>
            <a:endCxn id="20" idx="0"/>
          </p:cNvCxnSpPr>
          <p:nvPr/>
        </p:nvCxnSpPr>
        <p:spPr>
          <a:xfrm flipH="1">
            <a:off x="2057400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5"/>
            <a:endCxn id="21" idx="0"/>
          </p:cNvCxnSpPr>
          <p:nvPr/>
        </p:nvCxnSpPr>
        <p:spPr>
          <a:xfrm>
            <a:off x="2860208" y="4612808"/>
            <a:ext cx="263992" cy="52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0" y="2133600"/>
            <a:ext cx="144302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11 &lt; 30 ?</a:t>
            </a:r>
            <a:endParaRPr lang="fr-F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543800" y="2133600"/>
            <a:ext cx="110639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V </a:t>
            </a:r>
            <a:r>
              <a:rPr lang="fr-FR" sz="2400" dirty="0" smtClean="0">
                <a:sym typeface="Wingdings" pitchFamily="2" charset="2"/>
              </a:rPr>
              <a:t> G</a:t>
            </a:r>
            <a:endParaRPr lang="fr-F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2286000"/>
            <a:ext cx="144302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11 &lt; 15 ?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96200" y="2286000"/>
            <a:ext cx="102143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V</a:t>
            </a:r>
            <a:r>
              <a:rPr lang="fr-FR" sz="2400" dirty="0" smtClean="0">
                <a:sym typeface="Wingdings" pitchFamily="2" charset="2"/>
              </a:rPr>
              <a:t> G</a:t>
            </a:r>
            <a:endParaRPr lang="fr-F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00800" y="2438400"/>
            <a:ext cx="144302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/>
              <a:t>11 &lt; 10 ?</a:t>
            </a:r>
            <a:endParaRPr lang="fr-FR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43824" y="2438399"/>
            <a:ext cx="126000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V</a:t>
            </a:r>
            <a:r>
              <a:rPr lang="fr-FR" sz="2400" dirty="0" smtClean="0">
                <a:sym typeface="Wingdings" pitchFamily="2" charset="2"/>
              </a:rPr>
              <a:t>D</a:t>
            </a:r>
            <a:endParaRPr lang="fr-F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153400" cy="990600"/>
          </a:xfrm>
        </p:spPr>
        <p:txBody>
          <a:bodyPr/>
          <a:lstStyle/>
          <a:p>
            <a:r>
              <a:rPr lang="fr-FR" dirty="0" smtClean="0"/>
              <a:t>L’algorithme (version récursive)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0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76400"/>
          </a:xfrm>
        </p:spPr>
        <p:txBody>
          <a:bodyPr>
            <a:normAutofit/>
          </a:bodyPr>
          <a:lstStyle/>
          <a:p>
            <a:r>
              <a:rPr lang="fr-FR" dirty="0" smtClean="0"/>
              <a:t>Si l’on souhaite compter le nombre d’occurrences</a:t>
            </a:r>
          </a:p>
          <a:p>
            <a:pPr lvl="1"/>
            <a:r>
              <a:rPr lang="fr-FR" dirty="0" smtClean="0"/>
              <a:t>Ajouter un compteur</a:t>
            </a:r>
          </a:p>
          <a:p>
            <a:pPr lvl="1"/>
            <a:r>
              <a:rPr lang="fr-FR" dirty="0" smtClean="0"/>
              <a:t>Si ordre strict, c’est inutile</a:t>
            </a:r>
          </a:p>
          <a:p>
            <a:pPr lvl="1"/>
            <a:endParaRPr lang="fr-FR" dirty="0" smtClean="0"/>
          </a:p>
          <a:p>
            <a:pPr algn="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14400" y="3276600"/>
            <a:ext cx="8229600" cy="299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Algorithme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61: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ABR(a: ABR, e: T):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booléen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: L’ABR a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lequel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effectue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recherché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: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L’élément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recherché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: un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booléen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élément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= 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retourner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faux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 = e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retourner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&lt;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retourner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ABR(a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sag, e)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sinon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retourner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ABR(a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sad, e)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Arbre binaire(SDD)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Ensemble hiérarchisé de nœuds</a:t>
            </a:r>
          </a:p>
          <a:p>
            <a:pPr lvl="1"/>
            <a:r>
              <a:rPr lang="fr-FR" dirty="0" smtClean="0"/>
              <a:t>Containers d’élément</a:t>
            </a:r>
          </a:p>
          <a:p>
            <a:r>
              <a:rPr lang="fr-FR" dirty="0" smtClean="0"/>
              <a:t>Un nœud </a:t>
            </a:r>
            <a:r>
              <a:rPr lang="fr-FR" b="1" i="1" dirty="0" smtClean="0"/>
              <a:t>racine</a:t>
            </a:r>
            <a:r>
              <a:rPr lang="fr-FR" dirty="0" smtClean="0"/>
              <a:t> unique ou inexistant (</a:t>
            </a:r>
            <a:r>
              <a:rPr lang="fr-FR" b="1" i="1" dirty="0" smtClean="0"/>
              <a:t>arbre vide</a:t>
            </a:r>
            <a:r>
              <a:rPr lang="fr-FR" dirty="0" smtClean="0"/>
              <a:t>)</a:t>
            </a:r>
            <a:endParaRPr lang="fr-FR" b="1" i="1" dirty="0" smtClean="0"/>
          </a:p>
          <a:p>
            <a:r>
              <a:rPr lang="fr-FR" dirty="0" smtClean="0"/>
              <a:t>Chaque nœud non racine possède un unique </a:t>
            </a:r>
            <a:r>
              <a:rPr lang="fr-FR" b="1" i="1" dirty="0" smtClean="0"/>
              <a:t>parent</a:t>
            </a:r>
          </a:p>
          <a:p>
            <a:r>
              <a:rPr lang="fr-FR" dirty="0" smtClean="0"/>
              <a:t>Chaque nœud peut posséder deux </a:t>
            </a:r>
            <a:r>
              <a:rPr lang="fr-FR" b="1" i="1" dirty="0" smtClean="0"/>
              <a:t>enfants</a:t>
            </a:r>
          </a:p>
          <a:p>
            <a:pPr lvl="1"/>
            <a:r>
              <a:rPr lang="fr-FR" dirty="0" smtClean="0"/>
              <a:t>Un </a:t>
            </a:r>
            <a:r>
              <a:rPr lang="fr-FR" b="1" i="1" dirty="0" smtClean="0"/>
              <a:t>fils gauche</a:t>
            </a:r>
            <a:r>
              <a:rPr lang="fr-FR" dirty="0" smtClean="0"/>
              <a:t> et un </a:t>
            </a:r>
            <a:r>
              <a:rPr lang="fr-FR" b="1" i="1" dirty="0" smtClean="0"/>
              <a:t>fils droit</a:t>
            </a:r>
          </a:p>
          <a:p>
            <a:r>
              <a:rPr lang="fr-FR" b="1" i="1" dirty="0" smtClean="0"/>
              <a:t>A noter</a:t>
            </a:r>
          </a:p>
          <a:p>
            <a:pPr lvl="1"/>
            <a:r>
              <a:rPr lang="fr-FR" dirty="0" smtClean="0"/>
              <a:t>On reprend la définition formelle</a:t>
            </a:r>
          </a:p>
          <a:p>
            <a:pPr lvl="2"/>
            <a:r>
              <a:rPr lang="fr-FR" dirty="0" smtClean="0"/>
              <a:t>arbre binaire enraciné</a:t>
            </a:r>
          </a:p>
          <a:p>
            <a:pPr lvl="1"/>
            <a:r>
              <a:rPr lang="fr-FR" dirty="0" smtClean="0"/>
              <a:t>On précise deux types de relations parent-enfant</a:t>
            </a:r>
          </a:p>
          <a:p>
            <a:pPr lvl="2"/>
            <a:r>
              <a:rPr lang="fr-FR" dirty="0" smtClean="0"/>
              <a:t>Soit à droite, soit à gauche</a:t>
            </a:r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L’algorithme (version itérative)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2069" y="1676400"/>
            <a:ext cx="6858000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62: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Recherche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ABR(a: ABR, e: T):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booléen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: L’ABR a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lequel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effectue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recherché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: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L’élément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recherché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: un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booléen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élément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EstArbreVide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(a) faire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 = e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retourner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&lt;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alors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sag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sinon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retourner</a:t>
            </a: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faux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Ajouter un élément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Ajout au niveau des feuilles</a:t>
            </a:r>
          </a:p>
          <a:p>
            <a:pPr lvl="1"/>
            <a:r>
              <a:rPr lang="fr-FR" dirty="0" smtClean="0"/>
              <a:t>1. Si l’arbre est vide, on créée une racine</a:t>
            </a:r>
          </a:p>
          <a:p>
            <a:pPr lvl="1"/>
            <a:r>
              <a:rPr lang="fr-FR" dirty="0" smtClean="0"/>
              <a:t>2. Sinon on itère jusqu’au point d’insertion</a:t>
            </a:r>
          </a:p>
          <a:p>
            <a:pPr lvl="2"/>
            <a:r>
              <a:rPr lang="fr-FR" dirty="0" smtClean="0"/>
              <a:t>Place vide </a:t>
            </a:r>
            <a:r>
              <a:rPr lang="fr-FR" dirty="0" err="1" smtClean="0"/>
              <a:t>sag</a:t>
            </a:r>
            <a:r>
              <a:rPr lang="fr-FR" dirty="0" smtClean="0"/>
              <a:t> ou </a:t>
            </a:r>
            <a:r>
              <a:rPr lang="fr-FR" dirty="0" err="1" smtClean="0"/>
              <a:t>sad</a:t>
            </a:r>
            <a:r>
              <a:rPr lang="fr-FR" dirty="0" smtClean="0"/>
              <a:t> dont on mémorise le parent</a:t>
            </a:r>
          </a:p>
          <a:p>
            <a:pPr lvl="2"/>
            <a:r>
              <a:rPr lang="fr-FR" dirty="0" smtClean="0"/>
              <a:t>On crée le nœud et on l’insère</a:t>
            </a:r>
          </a:p>
          <a:p>
            <a:r>
              <a:rPr lang="fr-FR" dirty="0" smtClean="0"/>
              <a:t>C’est donc une adaptation de la recherche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Ajouter un élément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33550"/>
            <a:ext cx="7924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Supprimer un élément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A) Pour supprimer une feuille, RAS</a:t>
            </a:r>
          </a:p>
          <a:p>
            <a:r>
              <a:rPr lang="fr-FR" dirty="0" smtClean="0"/>
              <a:t>B) Pour supprimer un nœud à un seul enfant</a:t>
            </a:r>
          </a:p>
          <a:p>
            <a:pPr lvl="1"/>
            <a:r>
              <a:rPr lang="fr-FR" dirty="0" smtClean="0"/>
              <a:t>Raccorder l’enfant en lieu et place du parent supprimé</a:t>
            </a:r>
          </a:p>
          <a:p>
            <a:r>
              <a:rPr lang="fr-FR" dirty="0" smtClean="0"/>
              <a:t>C) Sinon, c’est un peu plus compliqué, mais à peine</a:t>
            </a:r>
          </a:p>
          <a:p>
            <a:pPr lvl="1"/>
            <a:r>
              <a:rPr lang="fr-FR" dirty="0" smtClean="0"/>
              <a:t>Soit </a:t>
            </a:r>
            <a:r>
              <a:rPr lang="fr-FR" i="1" dirty="0" smtClean="0"/>
              <a:t>a</a:t>
            </a:r>
            <a:r>
              <a:rPr lang="fr-FR" dirty="0" smtClean="0"/>
              <a:t> le nœud à supprimer et :</a:t>
            </a:r>
          </a:p>
          <a:p>
            <a:pPr lvl="2"/>
            <a:r>
              <a:rPr lang="fr-FR" i="1" dirty="0" smtClean="0"/>
              <a:t>m</a:t>
            </a:r>
            <a:r>
              <a:rPr lang="fr-FR" dirty="0" smtClean="0"/>
              <a:t> = </a:t>
            </a:r>
            <a:r>
              <a:rPr lang="fr-FR" i="1" dirty="0" smtClean="0"/>
              <a:t>max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i="1" dirty="0" err="1" smtClean="0"/>
              <a:t>sag</a:t>
            </a:r>
            <a:r>
              <a:rPr lang="fr-FR" i="1" dirty="0" smtClean="0">
                <a:sym typeface="Wingdings" pitchFamily="2" charset="2"/>
              </a:rPr>
              <a:t>info</a:t>
            </a:r>
            <a:r>
              <a:rPr lang="fr-FR" dirty="0" smtClean="0"/>
              <a:t>) , </a:t>
            </a:r>
            <a:r>
              <a:rPr lang="fr-FR" i="1" dirty="0" smtClean="0"/>
              <a:t>M</a:t>
            </a:r>
            <a:r>
              <a:rPr lang="fr-FR" dirty="0" smtClean="0"/>
              <a:t> = </a:t>
            </a:r>
            <a:r>
              <a:rPr lang="fr-FR" i="1" dirty="0" smtClean="0"/>
              <a:t>min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i="1" dirty="0" err="1" smtClean="0"/>
              <a:t>sad</a:t>
            </a:r>
            <a:r>
              <a:rPr lang="fr-FR" i="1" dirty="0" smtClean="0">
                <a:sym typeface="Wingdings" pitchFamily="2" charset="2"/>
              </a:rPr>
              <a:t>info</a:t>
            </a:r>
            <a:r>
              <a:rPr lang="fr-FR" dirty="0" smtClean="0"/>
              <a:t>) </a:t>
            </a:r>
          </a:p>
          <a:p>
            <a:pPr lvl="3"/>
            <a:r>
              <a:rPr lang="fr-FR" dirty="0" smtClean="0"/>
              <a:t>Observons que </a:t>
            </a:r>
            <a:r>
              <a:rPr lang="fr-FR" i="1" dirty="0" smtClean="0"/>
              <a:t>m</a:t>
            </a:r>
            <a:r>
              <a:rPr lang="fr-FR" dirty="0" smtClean="0"/>
              <a:t> et </a:t>
            </a:r>
            <a:r>
              <a:rPr lang="fr-FR" i="1" dirty="0" smtClean="0"/>
              <a:t>M</a:t>
            </a:r>
            <a:r>
              <a:rPr lang="fr-FR" dirty="0" smtClean="0"/>
              <a:t> ne peuvent avoir deux enfants !!!</a:t>
            </a:r>
          </a:p>
          <a:p>
            <a:pPr lvl="2"/>
            <a:r>
              <a:rPr lang="fr-FR" dirty="0" smtClean="0"/>
              <a:t>1. Permuter la valeur du nœud à supprimer avec </a:t>
            </a:r>
            <a:r>
              <a:rPr lang="fr-FR" i="1" dirty="0" smtClean="0"/>
              <a:t>m</a:t>
            </a:r>
            <a:r>
              <a:rPr lang="fr-FR" dirty="0" smtClean="0"/>
              <a:t> ou avec </a:t>
            </a:r>
            <a:r>
              <a:rPr lang="fr-FR" i="1" dirty="0" smtClean="0"/>
              <a:t>M</a:t>
            </a:r>
          </a:p>
          <a:p>
            <a:pPr lvl="3"/>
            <a:r>
              <a:rPr lang="fr-FR" dirty="0" smtClean="0"/>
              <a:t>La structure d’ABR est préservée !!!</a:t>
            </a:r>
          </a:p>
          <a:p>
            <a:pPr lvl="2"/>
            <a:r>
              <a:rPr lang="fr-FR" dirty="0" smtClean="0"/>
              <a:t>2. Supprimer celui de m ou M qu’on a permuté avec a</a:t>
            </a:r>
          </a:p>
          <a:p>
            <a:pPr lvl="3"/>
            <a:r>
              <a:rPr lang="fr-FR" dirty="0" smtClean="0"/>
              <a:t>On se ramène à l’un des deux cas A) ou B) !!!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Supprimer un élément : illustration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cas C) (source : </a:t>
            </a:r>
            <a:r>
              <a:rPr lang="fr-FR" dirty="0" err="1" smtClean="0"/>
              <a:t>wikipedia</a:t>
            </a:r>
            <a:r>
              <a:rPr lang="fr-FR" dirty="0" smtClean="0"/>
              <a:t> – </a:t>
            </a:r>
            <a:r>
              <a:rPr lang="fr-FR" dirty="0" err="1" smtClean="0"/>
              <a:t>copyleft</a:t>
            </a:r>
            <a:r>
              <a:rPr lang="fr-FR" dirty="0" smtClean="0"/>
              <a:t>)</a:t>
            </a:r>
          </a:p>
          <a:p>
            <a:r>
              <a:rPr lang="fr-FR" dirty="0" smtClean="0"/>
              <a:t>Réalisation : en TD</a:t>
            </a:r>
          </a:p>
          <a:p>
            <a:endParaRPr lang="fr-FR" dirty="0"/>
          </a:p>
        </p:txBody>
      </p:sp>
      <p:pic>
        <p:nvPicPr>
          <p:cNvPr id="8" name="Picture 7" descr="Suppresion_dans_AB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0"/>
            <a:ext cx="8111614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Problématique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8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 : ajouts dans un ABR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Rappel : nouvelles feuilles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Ex. Ajout de N éléments supérieurs à la racine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fr-FR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Tous ces éléments sont ajoutés dans le SAD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L’arbre se déséquilibre fortement à droite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fr-FR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kumimoji="0" lang="fr-FR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Besoin d’une technique dynamique d’équilibrage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fr-FR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Maintenir l’équilibre au fur et à mesure des ajouts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Moyen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fr-FR" sz="2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Restructurer (si nécessaire) l’ABR après chaque ajout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 équilibré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Equilibre parfait (</a:t>
            </a:r>
            <a:r>
              <a:rPr lang="fr-FR" dirty="0" err="1" smtClean="0"/>
              <a:t>resp</a:t>
            </a:r>
            <a:r>
              <a:rPr lang="fr-FR" dirty="0" smtClean="0"/>
              <a:t>. partiel)</a:t>
            </a:r>
          </a:p>
          <a:p>
            <a:pPr lvl="1"/>
            <a:r>
              <a:rPr lang="fr-FR" i="1" dirty="0" smtClean="0"/>
              <a:t>Un AB est parfaitement (</a:t>
            </a:r>
            <a:r>
              <a:rPr lang="fr-FR" i="1" dirty="0" err="1" smtClean="0"/>
              <a:t>resp</a:t>
            </a:r>
            <a:r>
              <a:rPr lang="fr-FR" i="1" dirty="0" smtClean="0"/>
              <a:t>. Partiellement) équilibré </a:t>
            </a:r>
            <a:r>
              <a:rPr lang="fr-FR" i="1" dirty="0" err="1" smtClean="0"/>
              <a:t>ssi</a:t>
            </a:r>
            <a:r>
              <a:rPr lang="fr-FR" i="1" dirty="0" smtClean="0"/>
              <a:t>, pour chacun de ses sous-arbres, la différence entre le nombre de nœuds (</a:t>
            </a:r>
            <a:r>
              <a:rPr lang="fr-FR" i="1" dirty="0" err="1" smtClean="0"/>
              <a:t>resp</a:t>
            </a:r>
            <a:r>
              <a:rPr lang="fr-FR" i="1" dirty="0" smtClean="0"/>
              <a:t>. la hauteur) du SAG et du SAD est au plus 1.</a:t>
            </a:r>
          </a:p>
          <a:p>
            <a:r>
              <a:rPr lang="fr-FR" dirty="0" smtClean="0"/>
              <a:t>Formellement </a:t>
            </a:r>
          </a:p>
          <a:p>
            <a:pPr lvl="1"/>
            <a:r>
              <a:rPr lang="fr-FR" dirty="0" smtClean="0"/>
              <a:t>Pour tout nœud </a:t>
            </a:r>
            <a:r>
              <a:rPr lang="fr-FR" i="1" dirty="0" smtClean="0"/>
              <a:t>a</a:t>
            </a:r>
            <a:r>
              <a:rPr lang="fr-FR" dirty="0" smtClean="0"/>
              <a:t> de l’arbre</a:t>
            </a:r>
          </a:p>
          <a:p>
            <a:pPr lvl="2"/>
            <a:r>
              <a:rPr lang="fr-FR" dirty="0" smtClean="0"/>
              <a:t>|</a:t>
            </a:r>
            <a:r>
              <a:rPr lang="fr-FR" i="1" dirty="0" err="1" smtClean="0"/>
              <a:t>n</a:t>
            </a:r>
            <a:r>
              <a:rPr lang="fr-FR" i="1" baseline="-25000" dirty="0" err="1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 – </a:t>
            </a:r>
            <a:r>
              <a:rPr lang="fr-FR" i="1" dirty="0" err="1" smtClean="0"/>
              <a:t>n</a:t>
            </a:r>
            <a:r>
              <a:rPr lang="fr-FR" i="1" baseline="-25000" dirty="0" err="1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)| (</a:t>
            </a:r>
            <a:r>
              <a:rPr lang="fr-FR" dirty="0" err="1" smtClean="0"/>
              <a:t>resp</a:t>
            </a:r>
            <a:r>
              <a:rPr lang="fr-FR" dirty="0" smtClean="0"/>
              <a:t>. |</a:t>
            </a:r>
            <a:r>
              <a:rPr lang="fr-FR" i="1" dirty="0" err="1" smtClean="0"/>
              <a:t>h</a:t>
            </a:r>
            <a:r>
              <a:rPr lang="fr-FR" i="1" baseline="-25000" dirty="0" err="1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 – </a:t>
            </a:r>
            <a:r>
              <a:rPr lang="fr-FR" i="1" dirty="0" err="1" smtClean="0"/>
              <a:t>h</a:t>
            </a:r>
            <a:r>
              <a:rPr lang="fr-FR" i="1" baseline="-25000" dirty="0" err="1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)|) ≤ 1</a:t>
            </a:r>
          </a:p>
          <a:p>
            <a:r>
              <a:rPr lang="fr-FR" dirty="0" smtClean="0"/>
              <a:t>Attention</a:t>
            </a:r>
          </a:p>
          <a:p>
            <a:pPr lvl="1"/>
            <a:r>
              <a:rPr lang="fr-FR" dirty="0" smtClean="0"/>
              <a:t>Comme pour le caractère d’ABR d’un AB</a:t>
            </a:r>
          </a:p>
          <a:p>
            <a:pPr lvl="2"/>
            <a:r>
              <a:rPr lang="fr-FR" dirty="0" smtClean="0"/>
              <a:t>Vérification récursive de la propriété indispensable (</a:t>
            </a:r>
            <a:r>
              <a:rPr lang="fr-FR" dirty="0" err="1" smtClean="0"/>
              <a:t>err</a:t>
            </a:r>
            <a:r>
              <a:rPr lang="fr-FR" dirty="0" smtClean="0"/>
              <a:t>. Fréquente)</a:t>
            </a:r>
          </a:p>
          <a:p>
            <a:r>
              <a:rPr lang="fr-FR" dirty="0" smtClean="0"/>
              <a:t>Notes</a:t>
            </a:r>
          </a:p>
          <a:p>
            <a:pPr lvl="1"/>
            <a:r>
              <a:rPr lang="fr-FR" dirty="0" smtClean="0"/>
              <a:t>Propriété purement structurale</a:t>
            </a:r>
          </a:p>
          <a:p>
            <a:pPr lvl="2"/>
            <a:r>
              <a:rPr lang="fr-FR" dirty="0" smtClean="0"/>
              <a:t>Elle n’est pas liée au caractère d’ABR de l’AB</a:t>
            </a:r>
          </a:p>
          <a:p>
            <a:pPr lvl="1"/>
            <a:r>
              <a:rPr lang="fr-FR" dirty="0" smtClean="0"/>
              <a:t>Equilibre parfait </a:t>
            </a:r>
            <a:r>
              <a:rPr lang="fr-FR" dirty="0" smtClean="0">
                <a:sym typeface="Wingdings" pitchFamily="2" charset="2"/>
              </a:rPr>
              <a:t> Equilibre partiel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Réciproque fausse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 équilibré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4419600"/>
            <a:ext cx="8153400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Lesquels sont partiellement (</a:t>
            </a:r>
            <a:r>
              <a:rPr lang="fr-FR" dirty="0" err="1" smtClean="0"/>
              <a:t>resp</a:t>
            </a:r>
            <a:r>
              <a:rPr lang="fr-FR" dirty="0" smtClean="0"/>
              <a:t>. parfaitement) équilibrés ?</a:t>
            </a:r>
            <a:endParaRPr lang="fr-FR" dirty="0"/>
          </a:p>
        </p:txBody>
      </p:sp>
      <p:pic>
        <p:nvPicPr>
          <p:cNvPr id="6" name="Picture 5" descr="e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133600"/>
            <a:ext cx="2133600" cy="1780718"/>
          </a:xfrm>
          <a:prstGeom prst="rect">
            <a:avLst/>
          </a:prstGeom>
        </p:spPr>
      </p:pic>
      <p:pic>
        <p:nvPicPr>
          <p:cNvPr id="8" name="Picture 7" descr="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133600"/>
            <a:ext cx="2514600" cy="1808403"/>
          </a:xfrm>
          <a:prstGeom prst="rect">
            <a:avLst/>
          </a:prstGeom>
        </p:spPr>
      </p:pic>
      <p:pic>
        <p:nvPicPr>
          <p:cNvPr id="10" name="Picture 9" descr="IV 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133600"/>
            <a:ext cx="2193036" cy="18303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 de vérification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 smtClean="0"/>
              <a:t>Algorithmes </a:t>
            </a:r>
            <a:r>
              <a:rPr lang="fr-FR" sz="1400" b="1" i="1" dirty="0" err="1" smtClean="0"/>
              <a:t>NombreElements</a:t>
            </a:r>
            <a:r>
              <a:rPr lang="fr-FR" sz="1400" b="1" dirty="0" smtClean="0"/>
              <a:t> et </a:t>
            </a:r>
            <a:r>
              <a:rPr lang="fr-FR" sz="1400" b="1" i="1" dirty="0" smtClean="0"/>
              <a:t>Hauteur</a:t>
            </a:r>
            <a:r>
              <a:rPr lang="fr-FR" sz="1400" b="1" dirty="0" smtClean="0"/>
              <a:t> déjà </a:t>
            </a:r>
            <a:r>
              <a:rPr lang="fr-FR" sz="1400" b="1" dirty="0" smtClean="0"/>
              <a:t>vus</a:t>
            </a:r>
          </a:p>
          <a:p>
            <a:pPr marL="0" indent="0">
              <a:buNone/>
            </a:pPr>
            <a:r>
              <a:rPr lang="fr-FR" sz="1400" dirty="0"/>
              <a:t>Algorithme 64 : </a:t>
            </a:r>
            <a:r>
              <a:rPr lang="fr-FR" sz="1400" dirty="0" err="1"/>
              <a:t>EstEquilibré</a:t>
            </a:r>
            <a:r>
              <a:rPr lang="fr-FR" sz="1400" dirty="0"/>
              <a:t> (a : arbre) : booléen</a:t>
            </a:r>
          </a:p>
          <a:p>
            <a:pPr marL="0" indent="0">
              <a:buNone/>
            </a:pPr>
            <a:r>
              <a:rPr lang="fr-FR" sz="1400" dirty="0"/>
              <a:t>Donnée : a de type arbre, l’arbre dont on vérifie l’équilibre</a:t>
            </a:r>
          </a:p>
          <a:p>
            <a:pPr marL="0" indent="0">
              <a:buNone/>
            </a:pPr>
            <a:r>
              <a:rPr lang="fr-FR" sz="1400" dirty="0"/>
              <a:t>Résultat de type booléen qui indique si a est équilibré</a:t>
            </a:r>
          </a:p>
          <a:p>
            <a:pPr marL="0" indent="0">
              <a:buNone/>
            </a:pPr>
            <a:r>
              <a:rPr lang="fr-FR" sz="1400" dirty="0"/>
              <a:t>Début</a:t>
            </a:r>
          </a:p>
          <a:p>
            <a:pPr marL="0" indent="0">
              <a:buNone/>
            </a:pPr>
            <a:r>
              <a:rPr lang="fr-FR" sz="1400" dirty="0" smtClean="0"/>
              <a:t>	Si </a:t>
            </a:r>
            <a:r>
              <a:rPr lang="fr-FR" sz="1400" dirty="0"/>
              <a:t>a = nul alors</a:t>
            </a:r>
          </a:p>
          <a:p>
            <a:pPr marL="0" indent="0">
              <a:buNone/>
            </a:pPr>
            <a:r>
              <a:rPr lang="fr-FR" sz="1400" dirty="0"/>
              <a:t>		</a:t>
            </a:r>
            <a:r>
              <a:rPr lang="fr-FR" sz="1400" dirty="0" smtClean="0"/>
              <a:t>retourner </a:t>
            </a:r>
            <a:r>
              <a:rPr lang="fr-FR" sz="1400" dirty="0"/>
              <a:t>vrai</a:t>
            </a:r>
          </a:p>
          <a:p>
            <a:pPr marL="0" indent="0">
              <a:buNone/>
            </a:pPr>
            <a:r>
              <a:rPr lang="fr-FR" sz="1400" dirty="0"/>
              <a:t>	fin</a:t>
            </a:r>
          </a:p>
          <a:p>
            <a:pPr marL="0" indent="0">
              <a:buNone/>
            </a:pPr>
            <a:r>
              <a:rPr lang="fr-FR" sz="1400" dirty="0" smtClean="0"/>
              <a:t>	Si </a:t>
            </a:r>
            <a:r>
              <a:rPr lang="fr-FR" sz="1400" dirty="0"/>
              <a:t>valeur absolue (</a:t>
            </a:r>
            <a:r>
              <a:rPr lang="fr-FR" sz="1400" dirty="0" err="1"/>
              <a:t>NombreEléments</a:t>
            </a:r>
            <a:r>
              <a:rPr lang="fr-FR" sz="1400" dirty="0"/>
              <a:t>(</a:t>
            </a:r>
            <a:r>
              <a:rPr lang="fr-FR" sz="1400" dirty="0" err="1"/>
              <a:t>a</a:t>
            </a:r>
            <a:r>
              <a:rPr lang="fr-FR" sz="1400" dirty="0" err="1">
                <a:sym typeface="Wingdings" panose="05000000000000000000" pitchFamily="2" charset="2"/>
              </a:rPr>
              <a:t></a:t>
            </a:r>
            <a:r>
              <a:rPr lang="fr-FR" sz="1400" dirty="0" err="1"/>
              <a:t>sag</a:t>
            </a:r>
            <a:r>
              <a:rPr lang="fr-FR" sz="1400" dirty="0"/>
              <a:t>) - </a:t>
            </a:r>
            <a:r>
              <a:rPr lang="fr-FR" sz="1400" dirty="0" err="1"/>
              <a:t>NombreEléments</a:t>
            </a:r>
            <a:r>
              <a:rPr lang="fr-FR" sz="1400" dirty="0"/>
              <a:t> (</a:t>
            </a:r>
            <a:r>
              <a:rPr lang="fr-FR" sz="1400" dirty="0" err="1"/>
              <a:t>a</a:t>
            </a:r>
            <a:r>
              <a:rPr lang="fr-FR" sz="1400" dirty="0" err="1">
                <a:sym typeface="Wingdings" panose="05000000000000000000" pitchFamily="2" charset="2"/>
              </a:rPr>
              <a:t></a:t>
            </a:r>
            <a:r>
              <a:rPr lang="fr-FR" sz="1400" dirty="0" err="1"/>
              <a:t>sad</a:t>
            </a:r>
            <a:r>
              <a:rPr lang="fr-FR" sz="1400" dirty="0"/>
              <a:t>)) &gt; 1 alors</a:t>
            </a:r>
          </a:p>
          <a:p>
            <a:pPr marL="0" indent="0">
              <a:buNone/>
            </a:pPr>
            <a:r>
              <a:rPr lang="fr-FR" sz="1400" dirty="0"/>
              <a:t>		</a:t>
            </a:r>
            <a:r>
              <a:rPr lang="fr-FR" sz="1400" dirty="0" smtClean="0"/>
              <a:t>retourner </a:t>
            </a:r>
            <a:r>
              <a:rPr lang="fr-FR" sz="1400" dirty="0"/>
              <a:t>faux</a:t>
            </a:r>
          </a:p>
          <a:p>
            <a:pPr marL="0" indent="0">
              <a:buNone/>
            </a:pPr>
            <a:r>
              <a:rPr lang="fr-FR" sz="1400" dirty="0"/>
              <a:t>	fin</a:t>
            </a:r>
          </a:p>
          <a:p>
            <a:pPr marL="0" indent="0">
              <a:buNone/>
            </a:pPr>
            <a:r>
              <a:rPr lang="fr-FR" sz="1400" dirty="0"/>
              <a:t>	Si non </a:t>
            </a:r>
            <a:r>
              <a:rPr lang="fr-FR" sz="1400" dirty="0" err="1"/>
              <a:t>EstEquilibré</a:t>
            </a:r>
            <a:r>
              <a:rPr lang="fr-FR" sz="1400" dirty="0"/>
              <a:t> (</a:t>
            </a:r>
            <a:r>
              <a:rPr lang="fr-FR" sz="1400" dirty="0" err="1"/>
              <a:t>a</a:t>
            </a:r>
            <a:r>
              <a:rPr lang="fr-FR" sz="1400" dirty="0" err="1">
                <a:sym typeface="Wingdings" panose="05000000000000000000" pitchFamily="2" charset="2"/>
              </a:rPr>
              <a:t></a:t>
            </a:r>
            <a:r>
              <a:rPr lang="fr-FR" sz="1400" dirty="0" err="1"/>
              <a:t>sag</a:t>
            </a:r>
            <a:r>
              <a:rPr lang="fr-FR" sz="1400" dirty="0"/>
              <a:t>) alors</a:t>
            </a:r>
          </a:p>
          <a:p>
            <a:pPr marL="0" indent="0">
              <a:buNone/>
            </a:pPr>
            <a:r>
              <a:rPr lang="fr-FR" sz="1400" dirty="0"/>
              <a:t>		</a:t>
            </a:r>
            <a:r>
              <a:rPr lang="fr-FR" sz="1400" dirty="0" smtClean="0"/>
              <a:t>retourner </a:t>
            </a:r>
            <a:r>
              <a:rPr lang="fr-FR" sz="1400" dirty="0"/>
              <a:t>faux</a:t>
            </a:r>
          </a:p>
          <a:p>
            <a:pPr marL="0" indent="0">
              <a:buNone/>
            </a:pPr>
            <a:r>
              <a:rPr lang="fr-FR" sz="1400" dirty="0"/>
              <a:t>	fin</a:t>
            </a:r>
          </a:p>
          <a:p>
            <a:pPr marL="0" indent="0">
              <a:buNone/>
            </a:pPr>
            <a:r>
              <a:rPr lang="fr-FR" sz="1400" dirty="0"/>
              <a:t>	</a:t>
            </a:r>
            <a:r>
              <a:rPr lang="fr-FR" sz="1400" dirty="0" err="1"/>
              <a:t>EstEquilibré</a:t>
            </a:r>
            <a:r>
              <a:rPr lang="fr-FR" sz="1400" dirty="0"/>
              <a:t> (</a:t>
            </a:r>
            <a:r>
              <a:rPr lang="fr-FR" sz="1400" dirty="0" err="1"/>
              <a:t>a</a:t>
            </a:r>
            <a:r>
              <a:rPr lang="fr-FR" sz="1400" dirty="0" err="1">
                <a:sym typeface="Wingdings" panose="05000000000000000000" pitchFamily="2" charset="2"/>
              </a:rPr>
              <a:t></a:t>
            </a:r>
            <a:r>
              <a:rPr lang="fr-FR" sz="1400" dirty="0" err="1"/>
              <a:t>sad</a:t>
            </a:r>
            <a:r>
              <a:rPr lang="fr-FR" sz="1400" dirty="0"/>
              <a:t>)</a:t>
            </a:r>
          </a:p>
          <a:p>
            <a:pPr marL="0" indent="0">
              <a:buNone/>
            </a:pPr>
            <a:r>
              <a:rPr lang="fr-FR" sz="1400" dirty="0"/>
              <a:t>fin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 smtClean="0"/>
          </a:p>
          <a:p>
            <a:r>
              <a:rPr lang="fr-FR" sz="1400" dirty="0" smtClean="0"/>
              <a:t>Equilibre partiel : remplacer NE par H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AVL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Principe</a:t>
            </a:r>
          </a:p>
          <a:p>
            <a:pPr lvl="1"/>
            <a:r>
              <a:rPr lang="fr-FR" dirty="0" smtClean="0"/>
              <a:t>Arbre capable de maintenir un équilibre partiel</a:t>
            </a:r>
          </a:p>
          <a:p>
            <a:pPr lvl="1"/>
            <a:r>
              <a:rPr lang="fr-FR" b="1" dirty="0" err="1" smtClean="0"/>
              <a:t>A</a:t>
            </a:r>
            <a:r>
              <a:rPr lang="fr-FR" dirty="0" err="1" smtClean="0"/>
              <a:t>delson-</a:t>
            </a:r>
            <a:r>
              <a:rPr lang="fr-FR" b="1" dirty="0" err="1" smtClean="0"/>
              <a:t>V</a:t>
            </a:r>
            <a:r>
              <a:rPr lang="fr-FR" dirty="0" err="1" smtClean="0"/>
              <a:t>elskii</a:t>
            </a:r>
            <a:r>
              <a:rPr lang="fr-FR" dirty="0" smtClean="0"/>
              <a:t> </a:t>
            </a:r>
            <a:r>
              <a:rPr lang="fr-FR" dirty="0" smtClean="0"/>
              <a:t>et </a:t>
            </a:r>
            <a:r>
              <a:rPr lang="fr-FR" b="1" dirty="0" err="1" smtClean="0"/>
              <a:t>L</a:t>
            </a:r>
            <a:r>
              <a:rPr lang="fr-FR" dirty="0" err="1" smtClean="0"/>
              <a:t>andis</a:t>
            </a:r>
            <a:r>
              <a:rPr lang="fr-FR" dirty="0" smtClean="0"/>
              <a:t> (auteurs, </a:t>
            </a:r>
            <a:r>
              <a:rPr lang="fr-FR" dirty="0" smtClean="0"/>
              <a:t>1962)</a:t>
            </a:r>
            <a:endParaRPr lang="fr-FR" dirty="0" smtClean="0"/>
          </a:p>
          <a:p>
            <a:r>
              <a:rPr lang="fr-FR" dirty="0" smtClean="0"/>
              <a:t>Spécification</a:t>
            </a:r>
          </a:p>
          <a:p>
            <a:pPr lvl="1"/>
            <a:r>
              <a:rPr lang="fr-FR" dirty="0" smtClean="0"/>
              <a:t>Structure de maillon d’AB</a:t>
            </a:r>
          </a:p>
          <a:p>
            <a:pPr lvl="2"/>
            <a:r>
              <a:rPr lang="fr-FR" dirty="0" smtClean="0"/>
              <a:t>Ajout d’un champ pour mémoriser</a:t>
            </a:r>
          </a:p>
          <a:p>
            <a:pPr lvl="3"/>
            <a:r>
              <a:rPr lang="fr-FR" dirty="0" smtClean="0"/>
              <a:t>Le </a:t>
            </a:r>
            <a:r>
              <a:rPr lang="fr-FR" b="1" i="1" dirty="0" smtClean="0"/>
              <a:t>facteur d’équilibrage</a:t>
            </a:r>
          </a:p>
          <a:p>
            <a:pPr lvl="2"/>
            <a:r>
              <a:rPr lang="fr-FR" dirty="0" smtClean="0"/>
              <a:t> = état d’équilibre</a:t>
            </a:r>
          </a:p>
          <a:p>
            <a:pPr lvl="3"/>
            <a:r>
              <a:rPr lang="fr-FR" dirty="0" smtClean="0"/>
              <a:t>i.e. valeur locale de </a:t>
            </a:r>
            <a:r>
              <a:rPr lang="fr-FR" i="1" dirty="0" err="1" smtClean="0"/>
              <a:t>h</a:t>
            </a:r>
            <a:r>
              <a:rPr lang="fr-FR" i="1" baseline="-25000" dirty="0" err="1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 – </a:t>
            </a:r>
            <a:r>
              <a:rPr lang="fr-FR" i="1" dirty="0" err="1" smtClean="0"/>
              <a:t>h</a:t>
            </a:r>
            <a:r>
              <a:rPr lang="fr-FR" i="1" baseline="-25000" dirty="0" err="1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Algorithmes d’ajout / suppression</a:t>
            </a:r>
          </a:p>
          <a:p>
            <a:pPr lvl="2"/>
            <a:r>
              <a:rPr lang="fr-FR" dirty="0" smtClean="0"/>
              <a:t>Objectif : maintenir balance, en tout nœud</a:t>
            </a:r>
          </a:p>
          <a:p>
            <a:pPr lvl="3"/>
            <a:r>
              <a:rPr lang="fr-FR" dirty="0" smtClean="0"/>
              <a:t>dans le domaine {-1, 0, 1}</a:t>
            </a:r>
          </a:p>
        </p:txBody>
      </p:sp>
      <p:pic>
        <p:nvPicPr>
          <p:cNvPr id="8" name="Picture 7" descr="IV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7197" y="2971800"/>
            <a:ext cx="3208203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Qualification des nœuds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 transitivité de la relation parent-enfant</a:t>
            </a:r>
          </a:p>
          <a:p>
            <a:pPr lvl="1"/>
            <a:r>
              <a:rPr lang="fr-FR" b="1" i="1" dirty="0" smtClean="0"/>
              <a:t>Ancêtre</a:t>
            </a:r>
            <a:r>
              <a:rPr lang="fr-FR" dirty="0" smtClean="0"/>
              <a:t> ou </a:t>
            </a:r>
            <a:r>
              <a:rPr lang="fr-FR" b="1" i="1" dirty="0" smtClean="0"/>
              <a:t>ascendant</a:t>
            </a:r>
            <a:r>
              <a:rPr lang="fr-FR" dirty="0" smtClean="0"/>
              <a:t> vs. </a:t>
            </a:r>
            <a:r>
              <a:rPr lang="fr-FR" b="1" i="1" dirty="0" smtClean="0"/>
              <a:t>descendant</a:t>
            </a:r>
          </a:p>
          <a:p>
            <a:pPr lvl="1"/>
            <a:r>
              <a:rPr lang="fr-FR" dirty="0" smtClean="0"/>
              <a:t>Propriété : </a:t>
            </a:r>
            <a:r>
              <a:rPr lang="fr-FR" i="1" dirty="0" smtClean="0"/>
              <a:t>la racine est l’ancêtre de tous les nœuds</a:t>
            </a:r>
          </a:p>
          <a:p>
            <a:r>
              <a:rPr lang="fr-FR" dirty="0" smtClean="0"/>
              <a:t>Nœuds </a:t>
            </a:r>
            <a:r>
              <a:rPr lang="fr-FR" b="1" i="1" dirty="0" smtClean="0"/>
              <a:t>frères</a:t>
            </a:r>
            <a:r>
              <a:rPr lang="fr-FR" dirty="0" smtClean="0"/>
              <a:t> : qui ont le même parent</a:t>
            </a:r>
          </a:p>
          <a:p>
            <a:r>
              <a:rPr lang="fr-FR" b="1" i="1" dirty="0" smtClean="0"/>
              <a:t>Feuille</a:t>
            </a:r>
            <a:r>
              <a:rPr lang="fr-FR" dirty="0" smtClean="0"/>
              <a:t> ou </a:t>
            </a:r>
            <a:r>
              <a:rPr lang="fr-FR" b="1" i="1" dirty="0" smtClean="0"/>
              <a:t>nœud externe</a:t>
            </a:r>
            <a:r>
              <a:rPr lang="fr-FR" dirty="0" smtClean="0"/>
              <a:t> : qui n’a pas d’enfant</a:t>
            </a:r>
          </a:p>
          <a:p>
            <a:r>
              <a:rPr lang="fr-FR" b="1" i="1" dirty="0" smtClean="0"/>
              <a:t>Point double</a:t>
            </a:r>
            <a:r>
              <a:rPr lang="fr-FR" dirty="0" smtClean="0"/>
              <a:t> ou </a:t>
            </a:r>
            <a:r>
              <a:rPr lang="fr-FR" b="1" i="1" dirty="0" smtClean="0"/>
              <a:t>nœud interne</a:t>
            </a:r>
            <a:r>
              <a:rPr lang="fr-FR" dirty="0" smtClean="0"/>
              <a:t> : qui a deux enfants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Rotation Gauche-Gauche (GG)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Arbre plus haut par la gauche (facteur d’</a:t>
            </a:r>
            <a:r>
              <a:rPr lang="fr-FR" sz="2400" dirty="0" err="1" smtClean="0"/>
              <a:t>éq</a:t>
            </a:r>
            <a:r>
              <a:rPr lang="fr-FR" sz="2400" dirty="0" smtClean="0"/>
              <a:t>. = -1)</a:t>
            </a:r>
          </a:p>
          <a:p>
            <a:pPr lvl="1"/>
            <a:r>
              <a:rPr lang="fr-FR" sz="2000" dirty="0" smtClean="0"/>
              <a:t>Ajout d’une feuille dans le SAG du SAG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Rotation GG</a:t>
            </a:r>
          </a:p>
          <a:p>
            <a:pPr lvl="2"/>
            <a:r>
              <a:rPr lang="fr-FR" sz="1800" dirty="0" smtClean="0"/>
              <a:t>A devient fils droit de B</a:t>
            </a:r>
          </a:p>
          <a:p>
            <a:pPr lvl="2"/>
            <a:r>
              <a:rPr lang="fr-FR" sz="1800" dirty="0" smtClean="0"/>
              <a:t>Le SAD de B devient le SAG de A</a:t>
            </a:r>
            <a:endParaRPr lang="fr-FR" sz="1800" dirty="0"/>
          </a:p>
        </p:txBody>
      </p:sp>
      <p:pic>
        <p:nvPicPr>
          <p:cNvPr id="6" name="Picture 5" descr="TD SDD L2 - Ch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33774"/>
            <a:ext cx="2215834" cy="25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D SDD L2 - Ch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33774"/>
            <a:ext cx="2158366" cy="294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D SDD L2 - Ch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33774"/>
            <a:ext cx="2194242" cy="261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à l’AVL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Après ajout, soit </a:t>
            </a:r>
            <a:r>
              <a:rPr lang="fr-FR" dirty="0" smtClean="0"/>
              <a:t>a l’ascendant </a:t>
            </a:r>
            <a:r>
              <a:rPr lang="fr-FR" dirty="0" smtClean="0"/>
              <a:t>du nœud ajouté</a:t>
            </a:r>
          </a:p>
          <a:p>
            <a:pPr lvl="1"/>
            <a:r>
              <a:rPr lang="fr-FR" dirty="0" smtClean="0"/>
              <a:t>Le plus proche du nœud ajouté</a:t>
            </a:r>
          </a:p>
          <a:p>
            <a:pPr lvl="1"/>
            <a:r>
              <a:rPr lang="fr-FR" dirty="0" smtClean="0"/>
              <a:t>Dont le facteur d’équilibrage devient </a:t>
            </a:r>
            <a:r>
              <a:rPr lang="fr-FR" dirty="0" smtClean="0">
                <a:latin typeface="Arial"/>
                <a:cs typeface="Arial"/>
              </a:rPr>
              <a:t>±2</a:t>
            </a:r>
            <a:endParaRPr lang="fr-FR" dirty="0" smtClean="0"/>
          </a:p>
          <a:p>
            <a:r>
              <a:rPr lang="fr-FR" dirty="0" smtClean="0"/>
              <a:t>4 cas à distinguer</a:t>
            </a:r>
          </a:p>
          <a:p>
            <a:pPr lvl="1"/>
            <a:r>
              <a:rPr lang="fr-FR" dirty="0" smtClean="0"/>
              <a:t>Selon que la nouvelle feuille est ajoutée</a:t>
            </a:r>
          </a:p>
          <a:p>
            <a:pPr lvl="2"/>
            <a:r>
              <a:rPr lang="fr-FR" dirty="0" smtClean="0"/>
              <a:t>Respectivement dans l’un des 4 sous-arbres</a:t>
            </a:r>
          </a:p>
          <a:p>
            <a:pPr lvl="3"/>
            <a:r>
              <a:rPr lang="fr-FR" i="1" dirty="0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)), </a:t>
            </a:r>
            <a:r>
              <a:rPr lang="fr-FR" i="1" dirty="0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)), </a:t>
            </a:r>
            <a:r>
              <a:rPr lang="fr-FR" i="1" dirty="0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)), </a:t>
            </a:r>
            <a:r>
              <a:rPr lang="fr-FR" i="1" dirty="0" smtClean="0"/>
              <a:t>SAG</a:t>
            </a:r>
            <a:r>
              <a:rPr lang="fr-FR" dirty="0" smtClean="0"/>
              <a:t>(</a:t>
            </a:r>
            <a:r>
              <a:rPr lang="fr-FR" i="1" dirty="0" smtClean="0"/>
              <a:t>SAD</a:t>
            </a:r>
            <a:r>
              <a:rPr lang="fr-FR" dirty="0" smtClean="0"/>
              <a:t>(</a:t>
            </a:r>
            <a:r>
              <a:rPr lang="fr-FR" i="1" dirty="0" smtClean="0"/>
              <a:t>a</a:t>
            </a:r>
            <a:r>
              <a:rPr lang="fr-FR" dirty="0" smtClean="0"/>
              <a:t>))</a:t>
            </a:r>
          </a:p>
          <a:p>
            <a:pPr lvl="1"/>
            <a:r>
              <a:rPr lang="fr-FR" dirty="0" smtClean="0"/>
              <a:t>En fait deux, à la symétrie verticale près</a:t>
            </a:r>
          </a:p>
          <a:p>
            <a:pPr lvl="2"/>
            <a:r>
              <a:rPr lang="fr-FR" dirty="0" smtClean="0"/>
              <a:t>GG	Gauche-Gauche</a:t>
            </a:r>
          </a:p>
          <a:p>
            <a:pPr lvl="2"/>
            <a:r>
              <a:rPr lang="fr-FR" dirty="0" smtClean="0"/>
              <a:t>GD	Gauche-Droite</a:t>
            </a:r>
          </a:p>
          <a:p>
            <a:pPr lvl="2"/>
            <a:r>
              <a:rPr lang="fr-FR" dirty="0" smtClean="0"/>
              <a:t>DD	Droite-Droite</a:t>
            </a:r>
          </a:p>
          <a:p>
            <a:pPr lvl="2"/>
            <a:r>
              <a:rPr lang="fr-FR" dirty="0" smtClean="0"/>
              <a:t>DG	Droite-Gauche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Rotation Gauche-Droite (GD)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Arbre plus haut par la gauche (facteur d’</a:t>
            </a:r>
            <a:r>
              <a:rPr lang="fr-FR" sz="2400" dirty="0" err="1" smtClean="0"/>
              <a:t>éq</a:t>
            </a:r>
            <a:r>
              <a:rPr lang="fr-FR" sz="2400" dirty="0" smtClean="0"/>
              <a:t>. = -1)</a:t>
            </a:r>
          </a:p>
          <a:p>
            <a:pPr lvl="1"/>
            <a:r>
              <a:rPr lang="fr-FR" sz="2000" dirty="0" smtClean="0"/>
              <a:t>Ajout d’une feuille dans </a:t>
            </a:r>
            <a:r>
              <a:rPr lang="fr-FR" sz="2000" smtClean="0"/>
              <a:t>le SAD </a:t>
            </a:r>
            <a:r>
              <a:rPr lang="fr-FR" sz="2000" dirty="0" smtClean="0"/>
              <a:t>du SAG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Rotation GD</a:t>
            </a:r>
          </a:p>
          <a:p>
            <a:pPr lvl="2"/>
            <a:r>
              <a:rPr lang="fr-FR" sz="1800" dirty="0" smtClean="0"/>
              <a:t>A et B deviennent respectivement fils droit et gauche de C</a:t>
            </a:r>
          </a:p>
          <a:p>
            <a:pPr lvl="2"/>
            <a:r>
              <a:rPr lang="fr-FR" sz="1800" dirty="0" smtClean="0"/>
              <a:t>La SAG et le SAD de C deviennent respectivement les SAD de B et SAG de A</a:t>
            </a:r>
            <a:endParaRPr lang="fr-FR" sz="1800" dirty="0"/>
          </a:p>
        </p:txBody>
      </p:sp>
      <p:pic>
        <p:nvPicPr>
          <p:cNvPr id="11" name="Picture 10" descr="TD SDD L2 - Ch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D SDD L2 - Ch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05200"/>
            <a:ext cx="175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D SDD L2 - Ch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052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Rotation Gauche-DROITE (GD)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Arbre plus haut par la gauche (facteur d’</a:t>
            </a:r>
            <a:r>
              <a:rPr lang="fr-FR" sz="2400" dirty="0" err="1" smtClean="0"/>
              <a:t>éq</a:t>
            </a:r>
            <a:r>
              <a:rPr lang="fr-FR" sz="2400" dirty="0" smtClean="0"/>
              <a:t>. = -1)</a:t>
            </a:r>
          </a:p>
          <a:p>
            <a:pPr lvl="1"/>
            <a:r>
              <a:rPr lang="fr-FR" sz="2000" dirty="0" smtClean="0"/>
              <a:t>Ajout d’une feuille dans le SAD du SAG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Rotation GD</a:t>
            </a:r>
          </a:p>
          <a:p>
            <a:pPr lvl="2"/>
            <a:r>
              <a:rPr lang="fr-FR" sz="1800" dirty="0" smtClean="0"/>
              <a:t>A et B deviennent respectivement fils droit et gauche de C</a:t>
            </a:r>
          </a:p>
          <a:p>
            <a:pPr lvl="2"/>
            <a:r>
              <a:rPr lang="fr-FR" sz="1800" dirty="0" smtClean="0"/>
              <a:t>La SAG et le SAD de C deviennent respectivement les SAD de B et SAG de A</a:t>
            </a:r>
            <a:endParaRPr lang="fr-FR" sz="1800" dirty="0"/>
          </a:p>
        </p:txBody>
      </p:sp>
      <p:pic>
        <p:nvPicPr>
          <p:cNvPr id="11" name="Picture 10" descr="TD SDD L2 - Ch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05200"/>
            <a:ext cx="175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D SDD L2 - Ch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05200"/>
            <a:ext cx="175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D SDD L2 - Ch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052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 (animé)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8</a:t>
            </a:r>
            <a:endParaRPr lang="fr-FR" sz="2800" dirty="0">
              <a:solidFill>
                <a:schemeClr val="tx1"/>
              </a:solidFill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2743200" y="2326808"/>
            <a:ext cx="1254592" cy="1254592"/>
            <a:chOff x="2743200" y="2326808"/>
            <a:chExt cx="1254592" cy="1254592"/>
          </a:xfrm>
        </p:grpSpPr>
        <p:sp>
          <p:nvSpPr>
            <p:cNvPr id="10" name="Oval 9"/>
            <p:cNvSpPr/>
            <p:nvPr/>
          </p:nvSpPr>
          <p:spPr>
            <a:xfrm>
              <a:off x="2743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8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stCxn id="9" idx="3"/>
              <a:endCxn id="10" idx="7"/>
            </p:cNvCxnSpPr>
            <p:nvPr/>
          </p:nvCxnSpPr>
          <p:spPr>
            <a:xfrm flipH="1">
              <a:off x="3393608" y="2326808"/>
              <a:ext cx="604184" cy="6041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4"/>
          <p:cNvGrpSpPr/>
          <p:nvPr/>
        </p:nvGrpSpPr>
        <p:grpSpPr>
          <a:xfrm>
            <a:off x="4536608" y="2326808"/>
            <a:ext cx="1254592" cy="1254592"/>
            <a:chOff x="4536608" y="2326808"/>
            <a:chExt cx="1254592" cy="1254592"/>
          </a:xfrm>
        </p:grpSpPr>
        <p:sp>
          <p:nvSpPr>
            <p:cNvPr id="11" name="Oval 10"/>
            <p:cNvSpPr/>
            <p:nvPr/>
          </p:nvSpPr>
          <p:spPr>
            <a:xfrm>
              <a:off x="5029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9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>
              <a:stCxn id="9" idx="5"/>
              <a:endCxn id="11" idx="1"/>
            </p:cNvCxnSpPr>
            <p:nvPr/>
          </p:nvCxnSpPr>
          <p:spPr>
            <a:xfrm>
              <a:off x="4536608" y="2326808"/>
              <a:ext cx="604184" cy="6041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Ajout de 9</a:t>
            </a:r>
            <a:endParaRPr lang="fr-FR" sz="3600" dirty="0"/>
          </a:p>
        </p:txBody>
      </p:sp>
      <p:grpSp>
        <p:nvGrpSpPr>
          <p:cNvPr id="6" name="Group 25"/>
          <p:cNvGrpSpPr/>
          <p:nvPr/>
        </p:nvGrpSpPr>
        <p:grpSpPr>
          <a:xfrm>
            <a:off x="5679608" y="3469808"/>
            <a:ext cx="1254592" cy="1213784"/>
            <a:chOff x="4536608" y="2367616"/>
            <a:chExt cx="1254592" cy="1213784"/>
          </a:xfrm>
        </p:grpSpPr>
        <p:sp>
          <p:nvSpPr>
            <p:cNvPr id="27" name="Oval 26"/>
            <p:cNvSpPr/>
            <p:nvPr/>
          </p:nvSpPr>
          <p:spPr>
            <a:xfrm>
              <a:off x="5029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10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>
              <a:stCxn id="11" idx="5"/>
              <a:endCxn id="27" idx="1"/>
            </p:cNvCxnSpPr>
            <p:nvPr/>
          </p:nvCxnSpPr>
          <p:spPr>
            <a:xfrm>
              <a:off x="4536608" y="2367616"/>
              <a:ext cx="604184" cy="563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Ajout de 10</a:t>
            </a:r>
            <a:endParaRPr lang="fr-FR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DD !</a:t>
            </a:r>
            <a:endParaRPr lang="fr-FR" sz="3600" dirty="0"/>
          </a:p>
        </p:txBody>
      </p:sp>
      <p:sp>
        <p:nvSpPr>
          <p:cNvPr id="33" name="Oval 32"/>
          <p:cNvSpPr/>
          <p:nvPr/>
        </p:nvSpPr>
        <p:spPr>
          <a:xfrm>
            <a:off x="3886200" y="1676400"/>
            <a:ext cx="7620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9</a:t>
            </a:r>
            <a:endParaRPr lang="fr-FR" sz="2800" dirty="0">
              <a:solidFill>
                <a:schemeClr val="tx1"/>
              </a:solidFill>
            </a:endParaRPr>
          </a:p>
        </p:txBody>
      </p:sp>
      <p:grpSp>
        <p:nvGrpSpPr>
          <p:cNvPr id="8" name="Group 34"/>
          <p:cNvGrpSpPr/>
          <p:nvPr/>
        </p:nvGrpSpPr>
        <p:grpSpPr>
          <a:xfrm>
            <a:off x="4536608" y="2326808"/>
            <a:ext cx="1254592" cy="1254592"/>
            <a:chOff x="4536608" y="2326808"/>
            <a:chExt cx="1254592" cy="1254592"/>
          </a:xfrm>
        </p:grpSpPr>
        <p:sp>
          <p:nvSpPr>
            <p:cNvPr id="36" name="Oval 35"/>
            <p:cNvSpPr/>
            <p:nvPr/>
          </p:nvSpPr>
          <p:spPr>
            <a:xfrm>
              <a:off x="5029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10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4536608" y="2326808"/>
              <a:ext cx="604184" cy="6041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Ajout de 2</a:t>
            </a:r>
            <a:endParaRPr lang="fr-FR" sz="3600" dirty="0"/>
          </a:p>
        </p:txBody>
      </p:sp>
      <p:grpSp>
        <p:nvGrpSpPr>
          <p:cNvPr id="14" name="Group 38"/>
          <p:cNvGrpSpPr/>
          <p:nvPr/>
        </p:nvGrpSpPr>
        <p:grpSpPr>
          <a:xfrm>
            <a:off x="1600200" y="3510616"/>
            <a:ext cx="1254592" cy="1289984"/>
            <a:chOff x="2743200" y="2291416"/>
            <a:chExt cx="1254592" cy="1289984"/>
          </a:xfrm>
        </p:grpSpPr>
        <p:sp>
          <p:nvSpPr>
            <p:cNvPr id="40" name="Oval 39"/>
            <p:cNvSpPr/>
            <p:nvPr/>
          </p:nvSpPr>
          <p:spPr>
            <a:xfrm>
              <a:off x="2743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2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10" idx="3"/>
              <a:endCxn id="40" idx="7"/>
            </p:cNvCxnSpPr>
            <p:nvPr/>
          </p:nvCxnSpPr>
          <p:spPr>
            <a:xfrm flipH="1">
              <a:off x="3393608" y="2291416"/>
              <a:ext cx="604184" cy="6395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Ajout de 1</a:t>
            </a:r>
            <a:endParaRPr lang="fr-FR" sz="3600" dirty="0"/>
          </a:p>
        </p:txBody>
      </p:sp>
      <p:grpSp>
        <p:nvGrpSpPr>
          <p:cNvPr id="15" name="Group 43"/>
          <p:cNvGrpSpPr/>
          <p:nvPr/>
        </p:nvGrpSpPr>
        <p:grpSpPr>
          <a:xfrm>
            <a:off x="457200" y="4689008"/>
            <a:ext cx="1254592" cy="1249176"/>
            <a:chOff x="2743200" y="2332224"/>
            <a:chExt cx="1254592" cy="1249176"/>
          </a:xfrm>
        </p:grpSpPr>
        <p:sp>
          <p:nvSpPr>
            <p:cNvPr id="45" name="Oval 44"/>
            <p:cNvSpPr/>
            <p:nvPr/>
          </p:nvSpPr>
          <p:spPr>
            <a:xfrm>
              <a:off x="2743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1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/>
            <p:cNvCxnSpPr>
              <a:stCxn id="40" idx="3"/>
              <a:endCxn id="45" idx="7"/>
            </p:cNvCxnSpPr>
            <p:nvPr/>
          </p:nvCxnSpPr>
          <p:spPr>
            <a:xfrm flipH="1">
              <a:off x="3393608" y="2332224"/>
              <a:ext cx="604184" cy="5987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6324600" y="17526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GG !</a:t>
            </a:r>
            <a:endParaRPr lang="fr-FR" sz="3600" dirty="0"/>
          </a:p>
        </p:txBody>
      </p:sp>
      <p:grpSp>
        <p:nvGrpSpPr>
          <p:cNvPr id="16" name="Group 48"/>
          <p:cNvGrpSpPr/>
          <p:nvPr/>
        </p:nvGrpSpPr>
        <p:grpSpPr>
          <a:xfrm>
            <a:off x="2743200" y="2326808"/>
            <a:ext cx="1254592" cy="1254592"/>
            <a:chOff x="2743200" y="2326808"/>
            <a:chExt cx="1254592" cy="1254592"/>
          </a:xfrm>
        </p:grpSpPr>
        <p:sp>
          <p:nvSpPr>
            <p:cNvPr id="50" name="Oval 49"/>
            <p:cNvSpPr/>
            <p:nvPr/>
          </p:nvSpPr>
          <p:spPr>
            <a:xfrm>
              <a:off x="2743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2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Connector 50"/>
            <p:cNvCxnSpPr>
              <a:endCxn id="50" idx="7"/>
            </p:cNvCxnSpPr>
            <p:nvPr/>
          </p:nvCxnSpPr>
          <p:spPr>
            <a:xfrm flipH="1">
              <a:off x="3393608" y="2326808"/>
              <a:ext cx="604184" cy="6041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1"/>
          <p:cNvGrpSpPr/>
          <p:nvPr/>
        </p:nvGrpSpPr>
        <p:grpSpPr>
          <a:xfrm>
            <a:off x="1600200" y="3510616"/>
            <a:ext cx="1254592" cy="1289984"/>
            <a:chOff x="2743200" y="2291416"/>
            <a:chExt cx="1254592" cy="1289984"/>
          </a:xfrm>
        </p:grpSpPr>
        <p:sp>
          <p:nvSpPr>
            <p:cNvPr id="53" name="Oval 52"/>
            <p:cNvSpPr/>
            <p:nvPr/>
          </p:nvSpPr>
          <p:spPr>
            <a:xfrm>
              <a:off x="2743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1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/>
            <p:cNvCxnSpPr>
              <a:endCxn id="53" idx="7"/>
            </p:cNvCxnSpPr>
            <p:nvPr/>
          </p:nvCxnSpPr>
          <p:spPr>
            <a:xfrm flipH="1">
              <a:off x="3393608" y="2291416"/>
              <a:ext cx="604184" cy="6395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3352800" y="3510616"/>
            <a:ext cx="1254592" cy="1213784"/>
            <a:chOff x="4536608" y="2367616"/>
            <a:chExt cx="1254592" cy="1213784"/>
          </a:xfrm>
        </p:grpSpPr>
        <p:sp>
          <p:nvSpPr>
            <p:cNvPr id="56" name="Oval 55"/>
            <p:cNvSpPr/>
            <p:nvPr/>
          </p:nvSpPr>
          <p:spPr>
            <a:xfrm>
              <a:off x="5029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8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4536608" y="2367616"/>
              <a:ext cx="604184" cy="563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248400" y="16764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Ajout de 5</a:t>
            </a:r>
            <a:endParaRPr lang="fr-FR" sz="3600" dirty="0"/>
          </a:p>
        </p:txBody>
      </p:sp>
      <p:grpSp>
        <p:nvGrpSpPr>
          <p:cNvPr id="19" name="Group 58"/>
          <p:cNvGrpSpPr/>
          <p:nvPr/>
        </p:nvGrpSpPr>
        <p:grpSpPr>
          <a:xfrm>
            <a:off x="2667000" y="4577416"/>
            <a:ext cx="1254592" cy="1289984"/>
            <a:chOff x="2743200" y="2291416"/>
            <a:chExt cx="1254592" cy="1289984"/>
          </a:xfrm>
        </p:grpSpPr>
        <p:sp>
          <p:nvSpPr>
            <p:cNvPr id="60" name="Oval 59"/>
            <p:cNvSpPr/>
            <p:nvPr/>
          </p:nvSpPr>
          <p:spPr>
            <a:xfrm>
              <a:off x="2743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5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endCxn id="60" idx="7"/>
            </p:cNvCxnSpPr>
            <p:nvPr/>
          </p:nvCxnSpPr>
          <p:spPr>
            <a:xfrm flipH="1">
              <a:off x="3393608" y="2291416"/>
              <a:ext cx="604184" cy="6395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248400" y="16764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GD !</a:t>
            </a:r>
            <a:endParaRPr lang="fr-FR" sz="3600" dirty="0"/>
          </a:p>
        </p:txBody>
      </p:sp>
      <p:grpSp>
        <p:nvGrpSpPr>
          <p:cNvPr id="20" name="Group 63"/>
          <p:cNvGrpSpPr/>
          <p:nvPr/>
        </p:nvGrpSpPr>
        <p:grpSpPr>
          <a:xfrm>
            <a:off x="3352800" y="3516032"/>
            <a:ext cx="1254592" cy="1213784"/>
            <a:chOff x="4536608" y="2367616"/>
            <a:chExt cx="1254592" cy="1213784"/>
          </a:xfrm>
        </p:grpSpPr>
        <p:sp>
          <p:nvSpPr>
            <p:cNvPr id="65" name="Oval 64"/>
            <p:cNvSpPr/>
            <p:nvPr/>
          </p:nvSpPr>
          <p:spPr>
            <a:xfrm>
              <a:off x="5029200" y="2819400"/>
              <a:ext cx="762000" cy="76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tx1"/>
                  </a:solidFill>
                </a:rPr>
                <a:t>5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Connector 65"/>
            <p:cNvCxnSpPr>
              <a:endCxn id="65" idx="1"/>
            </p:cNvCxnSpPr>
            <p:nvPr/>
          </p:nvCxnSpPr>
          <p:spPr>
            <a:xfrm>
              <a:off x="4536608" y="2367616"/>
              <a:ext cx="604184" cy="563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4" grpId="0" animBg="1"/>
      <p:bldP spid="24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58" grpId="0" animBg="1"/>
      <p:bldP spid="58" grpId="1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Branches, couches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i="1" dirty="0" smtClean="0"/>
              <a:t>Branche</a:t>
            </a:r>
            <a:r>
              <a:rPr lang="fr-FR" dirty="0" smtClean="0"/>
              <a:t> (</a:t>
            </a:r>
            <a:r>
              <a:rPr lang="fr-FR" i="1" dirty="0" smtClean="0"/>
              <a:t>a</a:t>
            </a:r>
            <a:r>
              <a:rPr lang="fr-FR" dirty="0" smtClean="0"/>
              <a:t>, </a:t>
            </a:r>
            <a:r>
              <a:rPr lang="fr-FR" i="1" dirty="0" smtClean="0"/>
              <a:t>b</a:t>
            </a:r>
            <a:r>
              <a:rPr lang="fr-FR" dirty="0" smtClean="0"/>
              <a:t>) où </a:t>
            </a:r>
            <a:r>
              <a:rPr lang="fr-FR" i="1" dirty="0" smtClean="0"/>
              <a:t>b</a:t>
            </a:r>
            <a:r>
              <a:rPr lang="fr-FR" dirty="0" smtClean="0"/>
              <a:t> descend de </a:t>
            </a:r>
            <a:r>
              <a:rPr lang="fr-FR" i="1" dirty="0" smtClean="0"/>
              <a:t>a</a:t>
            </a:r>
          </a:p>
          <a:p>
            <a:pPr lvl="1"/>
            <a:r>
              <a:rPr lang="fr-FR" dirty="0" smtClean="0"/>
              <a:t>Ensemble : </a:t>
            </a:r>
            <a:r>
              <a:rPr lang="fr-FR" i="1" dirty="0" smtClean="0"/>
              <a:t>a</a:t>
            </a:r>
            <a:r>
              <a:rPr lang="fr-FR" dirty="0" smtClean="0"/>
              <a:t>, </a:t>
            </a:r>
            <a:r>
              <a:rPr lang="fr-FR" i="1" dirty="0" smtClean="0"/>
              <a:t>b</a:t>
            </a:r>
            <a:r>
              <a:rPr lang="fr-FR" dirty="0" smtClean="0"/>
              <a:t> et ancêtres de </a:t>
            </a:r>
            <a:r>
              <a:rPr lang="fr-FR" i="1" dirty="0" smtClean="0"/>
              <a:t>b</a:t>
            </a:r>
            <a:r>
              <a:rPr lang="fr-FR" dirty="0" smtClean="0"/>
              <a:t> qui descendent de </a:t>
            </a:r>
            <a:r>
              <a:rPr lang="fr-FR" i="1" dirty="0" smtClean="0"/>
              <a:t>a</a:t>
            </a:r>
            <a:endParaRPr lang="fr-FR" dirty="0" smtClean="0"/>
          </a:p>
          <a:p>
            <a:r>
              <a:rPr lang="fr-FR" b="1" i="1" dirty="0" smtClean="0"/>
              <a:t>Branche extérieure gauche vs. droite</a:t>
            </a:r>
          </a:p>
          <a:p>
            <a:pPr lvl="1"/>
            <a:r>
              <a:rPr lang="fr-FR" dirty="0" smtClean="0"/>
              <a:t>Branche (racine, feuille la plus à gauche vs. droite)</a:t>
            </a:r>
            <a:endParaRPr lang="fr-FR" i="1" dirty="0" smtClean="0"/>
          </a:p>
          <a:p>
            <a:r>
              <a:rPr lang="fr-FR" b="1" i="1" dirty="0" smtClean="0"/>
              <a:t>Couche de profondeur n</a:t>
            </a:r>
            <a:endParaRPr lang="fr-FR" dirty="0" smtClean="0"/>
          </a:p>
          <a:p>
            <a:pPr lvl="1"/>
            <a:r>
              <a:rPr lang="fr-FR" dirty="0" smtClean="0"/>
              <a:t>Ensemble des nœuds situés à la profondeur </a:t>
            </a:r>
            <a:r>
              <a:rPr lang="fr-FR" i="1" dirty="0" smtClean="0"/>
              <a:t>n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i="1" dirty="0" smtClean="0"/>
              <a:t>Distance</a:t>
            </a:r>
            <a:r>
              <a:rPr lang="fr-FR" dirty="0" smtClean="0"/>
              <a:t> entre deux nœuds..</a:t>
            </a:r>
          </a:p>
          <a:p>
            <a:pPr lvl="1"/>
            <a:r>
              <a:rPr lang="fr-FR" dirty="0" smtClean="0"/>
              <a:t>.. qui forment une branche (</a:t>
            </a:r>
            <a:r>
              <a:rPr lang="fr-FR" i="1" dirty="0" smtClean="0"/>
              <a:t>a</a:t>
            </a:r>
            <a:r>
              <a:rPr lang="fr-FR" dirty="0" smtClean="0"/>
              <a:t>, </a:t>
            </a:r>
            <a:r>
              <a:rPr lang="fr-FR" i="1" dirty="0" smtClean="0"/>
              <a:t>b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Nombre d’éléments de la branche moins un</a:t>
            </a:r>
          </a:p>
          <a:p>
            <a:r>
              <a:rPr lang="fr-FR" b="1" i="1" dirty="0" smtClean="0"/>
              <a:t>Profondeur</a:t>
            </a:r>
            <a:r>
              <a:rPr lang="fr-FR" dirty="0" smtClean="0"/>
              <a:t> d’un nœud</a:t>
            </a:r>
          </a:p>
          <a:p>
            <a:pPr lvl="1"/>
            <a:r>
              <a:rPr lang="fr-FR" dirty="0" smtClean="0"/>
              <a:t>Sa distance à la racine</a:t>
            </a:r>
          </a:p>
          <a:p>
            <a:pPr lvl="1"/>
            <a:r>
              <a:rPr lang="fr-FR" dirty="0" smtClean="0"/>
              <a:t>Note : la racine est donc de profondeur 0</a:t>
            </a:r>
          </a:p>
          <a:p>
            <a:r>
              <a:rPr lang="fr-FR" b="1" i="1" dirty="0" smtClean="0"/>
              <a:t>Hauteur</a:t>
            </a:r>
            <a:r>
              <a:rPr lang="fr-FR" dirty="0" smtClean="0"/>
              <a:t> d’un arbre</a:t>
            </a:r>
          </a:p>
          <a:p>
            <a:pPr lvl="1"/>
            <a:r>
              <a:rPr lang="fr-FR" dirty="0" smtClean="0"/>
              <a:t>Profondeur de la plus profonde feuille + 1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Sous-arbres, définition récursive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tout nœud</a:t>
            </a:r>
          </a:p>
          <a:p>
            <a:pPr lvl="1"/>
            <a:r>
              <a:rPr lang="fr-FR" dirty="0" smtClean="0"/>
              <a:t>Le fils gauche est la racine du </a:t>
            </a:r>
            <a:r>
              <a:rPr lang="fr-FR" b="1" i="1" dirty="0" smtClean="0"/>
              <a:t>sous-arbre gauche</a:t>
            </a:r>
          </a:p>
          <a:p>
            <a:pPr lvl="1"/>
            <a:r>
              <a:rPr lang="fr-FR" dirty="0" smtClean="0"/>
              <a:t>Le fils droit est la racine du </a:t>
            </a:r>
            <a:r>
              <a:rPr lang="fr-FR" b="1" i="1" dirty="0" smtClean="0"/>
              <a:t>sous-arbre droit</a:t>
            </a:r>
          </a:p>
          <a:p>
            <a:r>
              <a:rPr lang="fr-FR" dirty="0" smtClean="0"/>
              <a:t>Définition alternative (récursive) d’un arbre</a:t>
            </a:r>
          </a:p>
          <a:p>
            <a:pPr lvl="1"/>
            <a:r>
              <a:rPr lang="fr-FR" dirty="0" smtClean="0"/>
              <a:t>Un arbre est un triplet (</a:t>
            </a:r>
            <a:r>
              <a:rPr lang="fr-FR" i="1" dirty="0" smtClean="0"/>
              <a:t>a</a:t>
            </a:r>
            <a:r>
              <a:rPr lang="fr-FR" dirty="0" smtClean="0"/>
              <a:t>, </a:t>
            </a:r>
            <a:r>
              <a:rPr lang="fr-FR" i="1" dirty="0" smtClean="0"/>
              <a:t>G</a:t>
            </a:r>
            <a:r>
              <a:rPr lang="fr-FR" dirty="0" smtClean="0"/>
              <a:t>, </a:t>
            </a:r>
            <a:r>
              <a:rPr lang="fr-FR" i="1" dirty="0" smtClean="0"/>
              <a:t>D</a:t>
            </a:r>
            <a:r>
              <a:rPr lang="fr-FR" dirty="0" smtClean="0"/>
              <a:t>) composé</a:t>
            </a:r>
          </a:p>
          <a:p>
            <a:pPr lvl="2"/>
            <a:r>
              <a:rPr lang="fr-FR" dirty="0" smtClean="0"/>
              <a:t>D’un nœud racine </a:t>
            </a:r>
            <a:r>
              <a:rPr lang="fr-FR" i="1" dirty="0" smtClean="0"/>
              <a:t>a</a:t>
            </a:r>
          </a:p>
          <a:p>
            <a:pPr lvl="2"/>
            <a:r>
              <a:rPr lang="fr-FR" dirty="0" smtClean="0"/>
              <a:t>D’un sous-arbre gauche </a:t>
            </a:r>
            <a:r>
              <a:rPr lang="fr-FR" i="1" dirty="0" smtClean="0"/>
              <a:t>G</a:t>
            </a:r>
          </a:p>
          <a:p>
            <a:pPr lvl="2"/>
            <a:r>
              <a:rPr lang="fr-FR" dirty="0" smtClean="0"/>
              <a:t>D’un sous-arbre droit </a:t>
            </a:r>
            <a:r>
              <a:rPr lang="fr-FR" i="1" dirty="0" smtClean="0"/>
              <a:t>D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30019</TotalTime>
  <Words>2512</Words>
  <Application>Microsoft Office PowerPoint</Application>
  <PresentationFormat>Affichage à l'écran (4:3)</PresentationFormat>
  <Paragraphs>712</Paragraphs>
  <Slides>64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Median</vt:lpstr>
      <vt:lpstr>IV. Arbres</vt:lpstr>
      <vt:lpstr>Exemples</vt:lpstr>
      <vt:lpstr>Utilisation</vt:lpstr>
      <vt:lpstr>Définition (théorie des graphes)</vt:lpstr>
      <vt:lpstr>Définition Arbre binaire(SDD)</vt:lpstr>
      <vt:lpstr>Qualification des nœuds</vt:lpstr>
      <vt:lpstr>Branches, couches</vt:lpstr>
      <vt:lpstr>Mesures</vt:lpstr>
      <vt:lpstr>Sous-arbres, définition récursive</vt:lpstr>
      <vt:lpstr>Arbres spéciaux</vt:lpstr>
      <vt:lpstr>Exo – Adressage dans un AB</vt:lpstr>
      <vt:lpstr>Corrigé – Adressage dans un AB</vt:lpstr>
      <vt:lpstr>Corrigé – Adressage dans un AB</vt:lpstr>
      <vt:lpstr>Corrigé – Adressage dans un AB</vt:lpstr>
      <vt:lpstr>IV. Arbres</vt:lpstr>
      <vt:lpstr>Définition d’un nœud d’arbre</vt:lpstr>
      <vt:lpstr>Définition d’un nœud d’arbre</vt:lpstr>
      <vt:lpstr>Assembler un arbre</vt:lpstr>
      <vt:lpstr>Assembler un arbre</vt:lpstr>
      <vt:lpstr>Définition d’un nœud d’AB</vt:lpstr>
      <vt:lpstr>Deux utilitaires utiles</vt:lpstr>
      <vt:lpstr>Présentation PowerPoint</vt:lpstr>
      <vt:lpstr>IV. Arbres</vt:lpstr>
      <vt:lpstr>Parcourir les nœuds d’un arbre</vt:lpstr>
      <vt:lpstr>Parcours en largeur(ex. wikipedia)</vt:lpstr>
      <vt:lpstr>Parcours en largeur (itératif)</vt:lpstr>
      <vt:lpstr>Parcours en largeur</vt:lpstr>
      <vt:lpstr>Parcours en largeur</vt:lpstr>
      <vt:lpstr>Parcours en profondeur</vt:lpstr>
      <vt:lpstr>Parcours en profondeur pré-ordre</vt:lpstr>
      <vt:lpstr>Parcours en profondeur in-ordre</vt:lpstr>
      <vt:lpstr>Parcours en profondeur post-ordre</vt:lpstr>
      <vt:lpstr>Parcours en profondeur (récursif)</vt:lpstr>
      <vt:lpstr>Parcours en profondeur (itératif)</vt:lpstr>
      <vt:lpstr>Parcours en profondeur</vt:lpstr>
      <vt:lpstr>Quelques exemples d’algorithmes</vt:lpstr>
      <vt:lpstr>Compter le nombre d’éléments</vt:lpstr>
      <vt:lpstr>Libérer la mémoire</vt:lpstr>
      <vt:lpstr>Mesurer la hauteur</vt:lpstr>
      <vt:lpstr>Vérifier la branche</vt:lpstr>
      <vt:lpstr>Construire la branche</vt:lpstr>
      <vt:lpstr>Construire la branche</vt:lpstr>
      <vt:lpstr>Créer un arbre parfait</vt:lpstr>
      <vt:lpstr>Arbre Binaire de Recherche (ABR)</vt:lpstr>
      <vt:lpstr>ABR</vt:lpstr>
      <vt:lpstr>Non ABR</vt:lpstr>
      <vt:lpstr>Rechercher un élément</vt:lpstr>
      <vt:lpstr>Illustration : on recherche 11</vt:lpstr>
      <vt:lpstr>L’algorithme (version récursive)</vt:lpstr>
      <vt:lpstr>L’algorithme (version itérative)</vt:lpstr>
      <vt:lpstr>Ajouter un élément</vt:lpstr>
      <vt:lpstr>Ajouter un élément</vt:lpstr>
      <vt:lpstr>Supprimer un élément</vt:lpstr>
      <vt:lpstr>Supprimer un élément : illustration</vt:lpstr>
      <vt:lpstr>Présentation PowerPoint</vt:lpstr>
      <vt:lpstr>Arbre équilibré</vt:lpstr>
      <vt:lpstr>Arbre équilibré</vt:lpstr>
      <vt:lpstr>Algorithme de vérification</vt:lpstr>
      <vt:lpstr>Modèle AVL</vt:lpstr>
      <vt:lpstr>Rotation Gauche-Gauche (GG)</vt:lpstr>
      <vt:lpstr>Application à l’AVL</vt:lpstr>
      <vt:lpstr>Rotation Gauche-Droite (GD)</vt:lpstr>
      <vt:lpstr>Rotation Gauche-DROITE (GD)</vt:lpstr>
      <vt:lpstr>Exemple 1 (animé)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De Données</dc:title>
  <dc:creator>Pepper</dc:creator>
  <cp:lastModifiedBy>Helen Kassel</cp:lastModifiedBy>
  <cp:revision>554</cp:revision>
  <dcterms:created xsi:type="dcterms:W3CDTF">2006-08-16T00:00:00Z</dcterms:created>
  <dcterms:modified xsi:type="dcterms:W3CDTF">2015-10-15T14:18:10Z</dcterms:modified>
</cp:coreProperties>
</file>